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82" r:id="rId33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notesMasterIdLst>
    <p:notesMasterId r:id="rId2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  <Relationship Id="rId33" Type="http://schemas.openxmlformats.org/officeDocument/2006/relationships/slide" Target="slides/slide27.xml"/>
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오늘은 강의가 아니라 같이 만드는 시간. 각자 손에 든 사업계획서 한 건이 2시간 뒤 학교가 볼 수 있는 안내 페이지가 된다고 예고한다.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초보자가 가장 힘들어하는 것은 기능이 아니라 낯선 단어다. A4로 인쇄해 1인 1장 배부하면 실습 중 질문이 확 줄어든다.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계획서 파일을 바탕화면에 꺼내 두게 하고, 브라우저 탭 4개를 미리 열어두게 한다. 화면 확대(Ctrl + 마우스휠)도 여기서 같이 해 본다.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배포한 예시 계획서의 7항(내부 검토 사항)을 함께 펼쳐 놓고, 무엇을 지워야 하는지 참석자가 직접 짚게 한다. 이 5분이 오늘 강의에서 가장 실무적인 대목이다.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4번과 5번이 이 프롬프트의 핵심. 공공 문서에서 AI가 지어내는 문제를 막는 장치이며, 결과를 원문과 대조하는 습관을 반드시 함께 강조한다.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Direct link와 Thumbnail·Hotlink를 구분하는 것이 핵심. 잘못 고르면 다음 단계에서 그림이 안 뜬다.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나쁜 프롬프트를 실제로 넣어 결과가 어떻게 엉망인지 한 번 보여주면 이해가 훨씬 빠르다.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여기서 화면이 처음 나온다. 참석자 반응이 가장 큰 지점이므로 2~3명 화면을 띄워 함께 보면 분위기가 산다. 다만 4번 '원문 대조'를 빼먹지 말 것.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SQL을 이해시키려 하지 말 것. '접수 대장을 만드는 주문서'라고만 설명하고 붙여넣기 → RUN → Table Editor에서 표가 생긴 것을 눈으로 확인시킨다.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오늘 강의에서 가장 중요한 보안 포인트. 두 키를 실제 화면에서 나란히 보여주며 어느 것이 어느 것인지 지목시킨다.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여기서 절반 이상이 한 번은 막힌다. 막히는 게 정상이라고 미리 말해두고 다음 장으로 자연스럽게 넘어간다.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강사가 미리 만든 완성본을 휴대폰으로 열어 2분 시연. 한글 계획서 원본과 나란히 놓고 보여주면 대비가 확 산다.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강사가 일부러 오류를 만들어(anon key 한 글자 지우기) 이 절차를 시연한다.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종이 공고문을 그대로 옮기면 아무도 안 읽는다. '읽히는 안내문'과 '올려둔 안내문'의 차이를 이 다섯 줄로 정리해 준다.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배포 성공 순간이 가장 반응이 좋다. 각자 만든 주소를 연수 단톡방에 올려 서로 열어보게 하면 분위기가 살아난다.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일부러 Pages 프로젝트를 잠깐 비활성화해 알림 메일이 오는 것을 보여주면 효과가 크다. 시간이 부족하면 강사 시연으로 대체.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1번이 가장 중요하다. AI가 지어낸 한 줄이 공고문에 실리면 그 책임은 담당자에게 온다는 점을 분명히 말한다.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각자 '내 업무 중 하나를 골라 보라'고 질문하면 다음 심화 과정 수요가 그대로 나온다.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각자 만든 페이지 주소를 공유하고, 실제 공고에 쓸 의향이 있는 분은 공개 전 확인 절차를 다시 안내한다.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이 장은 사전 안내 공문에 그대로 붙여 배포한다. 결제를 강요하는 인상을 주지 않도록 '무료로도 앉아 계실 수는 있지만 실습 4부터 기다리게 된다'는 점만 담백하게 말한다. 과 예산으로 1~2개 계정을 공용 구매해 짝 실습으로 돌리는 방법도 대안으로 제시할 것.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공고문에 한글 파일만 붙여 올리던 관행과 대비시킨다. 다만 '무엇을 공개할지 판단하고 책임지는 일'은 여전히 사람 몫임을 함께 짚는다.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왼쪽 계획서와 오른쪽 화면을 나란히 놓고 '무엇이 빠지고 무엇이 남았는지' 물어본다. 예산 재원과 내부 검토가 사라진 것을 참석자가 직접 찾게 하면 다음 실습이 자연스럽게 이어진다.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이 장은 사전 안내문으로 그대로 배포. 가입이 안 된 분은 연수 시작 10분 전 도착 요청.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계획서를 안 가져오면 실습 전체가 막힌다. 공문·메신저로 두 번 공지하고, 예시 계획서 파일을 함께 배포해 둘 것.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도구 설명은 짧게 끝내고 넘어간다. 이 강의의 무게중심은 실습 1(공개 판단)과 프롬프트 작성에 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두 번째 상자(공개할 내용)만 사람이 하는 일이고 나머지는 도구가 한다는 점을 짚어 준다. 실습이 끝난 뒤 이 그림으로 돌아와 어디까지 왔는지 표시.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시간표를 인쇄해 책상마다 배부. 실습 1과 2에서 시간을 아끼면 뒤가 편해진다.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3B4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-1371600"/>
            <a:ext cx="4754880" cy="4754880"/>
          </a:xfrm>
          <a:prstGeom prst="ellipse">
            <a:avLst/>
          </a:prstGeom>
          <a:solidFill>
            <a:srgbClr val="028090">
              <a:alpha val="28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881360" y="3291840"/>
            <a:ext cx="3108960" cy="3108960"/>
          </a:xfrm>
          <a:prstGeom prst="ellipse">
            <a:avLst/>
          </a:prstGeom>
          <a:solidFill>
            <a:srgbClr val="02C39A">
              <a:alpha val="20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137160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200" kern="0" dirty="0">
                <a:solidFill>
                  <a:srgbClr val="02C39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2026 교육전문직원 전문적학습공동체 연수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566928" y="1828800"/>
            <a:ext cx="859536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42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바이브코딩을 활용한</a:t>
            </a:r>
            <a:endParaRPr lang="en-US" sz="42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42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업무역량강화 연수</a:t>
            </a:r>
            <a:endParaRPr lang="en-US" sz="4200" dirty="0"/>
          </a:p>
        </p:txBody>
      </p:sp>
      <p:sp>
        <p:nvSpPr>
          <p:cNvPr id="6" name="Text 4"/>
          <p:cNvSpPr/>
          <p:nvPr/>
        </p:nvSpPr>
        <p:spPr>
          <a:xfrm>
            <a:off x="566928" y="3657600"/>
            <a:ext cx="8961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A8D5D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실습 과제 : 사업계획서 한 건으로 사업 안내 홈페이지 만들기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566928" y="4078224"/>
            <a:ext cx="8595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7FB0A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책상 위 계획서를, 학교가 읽는 안내 페이지로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566928" y="4846320"/>
            <a:ext cx="685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2C39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일시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344168" y="4846320"/>
            <a:ext cx="7315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FE3E1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2026. 9. 7.(월) 10:00 ~ 12:00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566928" y="5248656"/>
            <a:ext cx="685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2C39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장소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1344168" y="5248656"/>
            <a:ext cx="7315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FE3E1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포천미래교육센터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566928" y="5650992"/>
            <a:ext cx="685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2C39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대상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344168" y="5650992"/>
            <a:ext cx="7315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FE3E1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교육장 외 교육전문직원 19명</a:t>
            </a:r>
            <a:endParaRPr lang="en-US" sz="1300" dirty="0"/>
          </a:p>
        </p:txBody>
      </p:sp>
      <p:sp>
        <p:nvSpPr>
          <p:cNvPr id="14" name="Text 10"/>
          <p:cNvSpPr/>
          <p:nvPr/>
        </p:nvSpPr>
        <p:spPr>
          <a:xfrm>
            <a:off x="566928" y="6053328"/>
            <a:ext cx="685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2C39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강사</a:t>
            </a:r>
            <a:endParaRPr lang="en-US" sz="1300" dirty="0"/>
          </a:p>
        </p:txBody>
      </p:sp>
      <p:sp>
        <p:nvSpPr>
          <p:cNvPr id="15" name="Text 11"/>
          <p:cNvSpPr/>
          <p:nvPr/>
        </p:nvSpPr>
        <p:spPr>
          <a:xfrm>
            <a:off x="1344168" y="6053328"/>
            <a:ext cx="7315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FE3E1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포천시청소년재단 인재육성실 유중원 실장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1055096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낯선 말 10개, 먼저 풀어두고 갑니다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66928" y="950976"/>
            <a:ext cx="1105509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오늘 나올 영어 단어는 이게 전부입니다. 외우지 마시고 여기 있다는 것만 기억하세요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66928" y="1554480"/>
            <a:ext cx="5394960" cy="786384"/>
          </a:xfrm>
          <a:prstGeom prst="roundRect">
            <a:avLst>
              <a:gd name="adj" fmla="val 11628"/>
            </a:avLst>
          </a:prstGeom>
          <a:solidFill>
            <a:srgbClr val="FFFFFF"/>
          </a:solidFill>
          <a:ln w="12700">
            <a:solidFill>
              <a:srgbClr val="DCE7E7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768096" y="1709928"/>
            <a:ext cx="1572768" cy="475488"/>
          </a:xfrm>
          <a:prstGeom prst="roundRect">
            <a:avLst>
              <a:gd name="adj" fmla="val 19231"/>
            </a:avLst>
          </a:prstGeom>
          <a:solidFill>
            <a:srgbClr val="02809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68096" y="1709928"/>
            <a:ext cx="157276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바이브코딩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2468880" y="1554480"/>
            <a:ext cx="333756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AI에게 말로 설명해서 프로그램을 만드는 방식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6281928" y="1554480"/>
            <a:ext cx="5394960" cy="786384"/>
          </a:xfrm>
          <a:prstGeom prst="roundRect">
            <a:avLst>
              <a:gd name="adj" fmla="val 11628"/>
            </a:avLst>
          </a:prstGeom>
          <a:solidFill>
            <a:srgbClr val="F3F8F8"/>
          </a:solidFill>
          <a:ln w="12700">
            <a:solidFill>
              <a:srgbClr val="F3F8F8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483096" y="1709928"/>
            <a:ext cx="1572768" cy="475488"/>
          </a:xfrm>
          <a:prstGeom prst="roundRect">
            <a:avLst>
              <a:gd name="adj" fmla="val 19231"/>
            </a:avLst>
          </a:prstGeom>
          <a:solidFill>
            <a:srgbClr val="02809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83096" y="1709928"/>
            <a:ext cx="157276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프롬프트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8183880" y="1554480"/>
            <a:ext cx="333756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AI에게 시키는 말. 지시문이라고 생각하시면 됩니다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66928" y="2450592"/>
            <a:ext cx="5394960" cy="786384"/>
          </a:xfrm>
          <a:prstGeom prst="roundRect">
            <a:avLst>
              <a:gd name="adj" fmla="val 11628"/>
            </a:avLst>
          </a:prstGeom>
          <a:solidFill>
            <a:srgbClr val="FFFFFF"/>
          </a:solidFill>
          <a:ln w="12700">
            <a:solidFill>
              <a:srgbClr val="DCE7E7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768096" y="2606040"/>
            <a:ext cx="1572768" cy="475488"/>
          </a:xfrm>
          <a:prstGeom prst="roundRect">
            <a:avLst>
              <a:gd name="adj" fmla="val 19231"/>
            </a:avLst>
          </a:prstGeom>
          <a:solidFill>
            <a:srgbClr val="02809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68096" y="2606040"/>
            <a:ext cx="157276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HTML 파일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2468880" y="2450592"/>
            <a:ext cx="333756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웹 화면 한 장이 담긴 파일. 더블클릭하면 브라우저에서 열립니다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6281928" y="2450592"/>
            <a:ext cx="5394960" cy="786384"/>
          </a:xfrm>
          <a:prstGeom prst="roundRect">
            <a:avLst>
              <a:gd name="adj" fmla="val 11628"/>
            </a:avLst>
          </a:prstGeom>
          <a:solidFill>
            <a:srgbClr val="F3F8F8"/>
          </a:solidFill>
          <a:ln w="12700">
            <a:solidFill>
              <a:srgbClr val="F3F8F8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6483096" y="2606040"/>
            <a:ext cx="1572768" cy="475488"/>
          </a:xfrm>
          <a:prstGeom prst="roundRect">
            <a:avLst>
              <a:gd name="adj" fmla="val 19231"/>
            </a:avLst>
          </a:prstGeom>
          <a:solidFill>
            <a:srgbClr val="02809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83096" y="2606040"/>
            <a:ext cx="157276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배포 (Deploy)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8183880" y="2450592"/>
            <a:ext cx="333756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내 컴퓨터의 파일을 인터넷에 올려 남도 볼 수 있게 하는 일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566928" y="3346704"/>
            <a:ext cx="5394960" cy="786384"/>
          </a:xfrm>
          <a:prstGeom prst="roundRect">
            <a:avLst>
              <a:gd name="adj" fmla="val 11628"/>
            </a:avLst>
          </a:prstGeom>
          <a:solidFill>
            <a:srgbClr val="FFFFFF"/>
          </a:solidFill>
          <a:ln w="12700">
            <a:solidFill>
              <a:srgbClr val="DCE7E7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768096" y="3502152"/>
            <a:ext cx="1572768" cy="475488"/>
          </a:xfrm>
          <a:prstGeom prst="roundRect">
            <a:avLst>
              <a:gd name="adj" fmla="val 19231"/>
            </a:avLst>
          </a:prstGeom>
          <a:solidFill>
            <a:srgbClr val="02809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68096" y="3502152"/>
            <a:ext cx="157276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주소 (URL)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2468880" y="3346704"/>
            <a:ext cx="333756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인터넷에서 그 화면을 찾아가는 길 이름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6281928" y="3346704"/>
            <a:ext cx="5394960" cy="786384"/>
          </a:xfrm>
          <a:prstGeom prst="roundRect">
            <a:avLst>
              <a:gd name="adj" fmla="val 11628"/>
            </a:avLst>
          </a:prstGeom>
          <a:solidFill>
            <a:srgbClr val="F3F8F8"/>
          </a:solidFill>
          <a:ln w="12700">
            <a:solidFill>
              <a:srgbClr val="F3F8F8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6483096" y="3502152"/>
            <a:ext cx="1572768" cy="475488"/>
          </a:xfrm>
          <a:prstGeom prst="roundRect">
            <a:avLst>
              <a:gd name="adj" fmla="val 19231"/>
            </a:avLst>
          </a:prstGeom>
          <a:solidFill>
            <a:srgbClr val="02809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483096" y="3502152"/>
            <a:ext cx="157276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데이터베이스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8183880" y="3346704"/>
            <a:ext cx="333756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인터넷에 있는 엑셀 표. 신청 내용이 한 줄씩 쌓입니다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566928" y="4242816"/>
            <a:ext cx="5394960" cy="786384"/>
          </a:xfrm>
          <a:prstGeom prst="roundRect">
            <a:avLst>
              <a:gd name="adj" fmla="val 11628"/>
            </a:avLst>
          </a:prstGeom>
          <a:solidFill>
            <a:srgbClr val="FFFFFF"/>
          </a:solidFill>
          <a:ln w="12700">
            <a:solidFill>
              <a:srgbClr val="DCE7E7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768096" y="4398264"/>
            <a:ext cx="1572768" cy="475488"/>
          </a:xfrm>
          <a:prstGeom prst="roundRect">
            <a:avLst>
              <a:gd name="adj" fmla="val 19231"/>
            </a:avLst>
          </a:prstGeom>
          <a:solidFill>
            <a:srgbClr val="02809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68096" y="4398264"/>
            <a:ext cx="157276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반응형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2468880" y="4242816"/>
            <a:ext cx="333756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휴대폰·PC 화면 크기에 맞춰 저절로 정리되는 것</a:t>
            </a:r>
            <a:endParaRPr lang="en-US" sz="1200" dirty="0"/>
          </a:p>
        </p:txBody>
      </p:sp>
      <p:sp>
        <p:nvSpPr>
          <p:cNvPr id="32" name="Shape 30"/>
          <p:cNvSpPr/>
          <p:nvPr/>
        </p:nvSpPr>
        <p:spPr>
          <a:xfrm>
            <a:off x="6281928" y="4242816"/>
            <a:ext cx="5394960" cy="786384"/>
          </a:xfrm>
          <a:prstGeom prst="roundRect">
            <a:avLst>
              <a:gd name="adj" fmla="val 11628"/>
            </a:avLst>
          </a:prstGeom>
          <a:solidFill>
            <a:srgbClr val="F3F8F8"/>
          </a:solidFill>
          <a:ln w="12700">
            <a:solidFill>
              <a:srgbClr val="F3F8F8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6483096" y="4398264"/>
            <a:ext cx="1572768" cy="475488"/>
          </a:xfrm>
          <a:prstGeom prst="roundRect">
            <a:avLst>
              <a:gd name="adj" fmla="val 19231"/>
            </a:avLst>
          </a:prstGeom>
          <a:solidFill>
            <a:srgbClr val="02809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483096" y="4398264"/>
            <a:ext cx="157276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API 키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8183880" y="4242816"/>
            <a:ext cx="333756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그 창고의 문을 여는 열쇠 문자열</a:t>
            </a:r>
            <a:endParaRPr lang="en-US" sz="1200" dirty="0"/>
          </a:p>
        </p:txBody>
      </p:sp>
      <p:sp>
        <p:nvSpPr>
          <p:cNvPr id="36" name="Shape 34"/>
          <p:cNvSpPr/>
          <p:nvPr/>
        </p:nvSpPr>
        <p:spPr>
          <a:xfrm>
            <a:off x="566928" y="5138928"/>
            <a:ext cx="5394960" cy="786384"/>
          </a:xfrm>
          <a:prstGeom prst="roundRect">
            <a:avLst>
              <a:gd name="adj" fmla="val 11628"/>
            </a:avLst>
          </a:prstGeom>
          <a:solidFill>
            <a:srgbClr val="FFFFFF"/>
          </a:solidFill>
          <a:ln w="12700">
            <a:solidFill>
              <a:srgbClr val="DCE7E7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37" name="Shape 35"/>
          <p:cNvSpPr/>
          <p:nvPr/>
        </p:nvSpPr>
        <p:spPr>
          <a:xfrm>
            <a:off x="768096" y="5294376"/>
            <a:ext cx="1572768" cy="475488"/>
          </a:xfrm>
          <a:prstGeom prst="roundRect">
            <a:avLst>
              <a:gd name="adj" fmla="val 19231"/>
            </a:avLst>
          </a:prstGeom>
          <a:solidFill>
            <a:srgbClr val="02809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768096" y="5294376"/>
            <a:ext cx="157276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콘솔 (F12)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2468880" y="5138928"/>
            <a:ext cx="333756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브라우저가 남기는 기록장. 오류가 빨간 글씨로 뜹니다</a:t>
            </a:r>
            <a:endParaRPr lang="en-US" sz="1200" dirty="0"/>
          </a:p>
        </p:txBody>
      </p:sp>
      <p:sp>
        <p:nvSpPr>
          <p:cNvPr id="40" name="Shape 38"/>
          <p:cNvSpPr/>
          <p:nvPr/>
        </p:nvSpPr>
        <p:spPr>
          <a:xfrm>
            <a:off x="6281928" y="5138928"/>
            <a:ext cx="5394960" cy="786384"/>
          </a:xfrm>
          <a:prstGeom prst="roundRect">
            <a:avLst>
              <a:gd name="adj" fmla="val 11628"/>
            </a:avLst>
          </a:prstGeom>
          <a:solidFill>
            <a:srgbClr val="F3F8F8"/>
          </a:solidFill>
          <a:ln w="12700">
            <a:solidFill>
              <a:srgbClr val="F3F8F8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41" name="Shape 39"/>
          <p:cNvSpPr/>
          <p:nvPr/>
        </p:nvSpPr>
        <p:spPr>
          <a:xfrm>
            <a:off x="6483096" y="5294376"/>
            <a:ext cx="1572768" cy="475488"/>
          </a:xfrm>
          <a:prstGeom prst="roundRect">
            <a:avLst>
              <a:gd name="adj" fmla="val 19231"/>
            </a:avLst>
          </a:prstGeom>
          <a:solidFill>
            <a:srgbClr val="02809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6483096" y="5294376"/>
            <a:ext cx="157276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캐시</a:t>
            </a:r>
            <a:endParaRPr lang="en-US" sz="1200" dirty="0"/>
          </a:p>
        </p:txBody>
      </p:sp>
      <p:sp>
        <p:nvSpPr>
          <p:cNvPr id="43" name="Text 41"/>
          <p:cNvSpPr/>
          <p:nvPr/>
        </p:nvSpPr>
        <p:spPr>
          <a:xfrm>
            <a:off x="8183880" y="5138928"/>
            <a:ext cx="333756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브라우저가 기억해 둔 옛 화면. 안 바뀌면 Ctrl + F5</a:t>
            </a:r>
            <a:endParaRPr lang="en-US" sz="1200" dirty="0"/>
          </a:p>
        </p:txBody>
      </p:sp>
      <p:sp>
        <p:nvSpPr>
          <p:cNvPr id="44" name="Text 42"/>
          <p:cNvSpPr/>
          <p:nvPr/>
        </p:nvSpPr>
        <p:spPr>
          <a:xfrm>
            <a:off x="566928" y="6217920"/>
            <a:ext cx="110550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CA0A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※ 이 장은 인쇄해서 책상에 올려두고, 모르는 말이 나오면 바로 찾아보세요.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73B4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3840480"/>
            <a:ext cx="5120640" cy="5120640"/>
          </a:xfrm>
          <a:prstGeom prst="ellipse">
            <a:avLst/>
          </a:prstGeom>
          <a:solidFill>
            <a:srgbClr val="028090">
              <a:alpha val="25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66928" y="86868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spc="400" kern="0" dirty="0">
                <a:solidFill>
                  <a:srgbClr val="02C39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PRACTICE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66928" y="1280160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지금부터 직접 만듭니다</a:t>
            </a:r>
            <a:endParaRPr lang="en-US" sz="3800" dirty="0"/>
          </a:p>
        </p:txBody>
      </p:sp>
      <p:sp>
        <p:nvSpPr>
          <p:cNvPr id="5" name="Text 3"/>
          <p:cNvSpPr/>
          <p:nvPr/>
        </p:nvSpPr>
        <p:spPr>
          <a:xfrm>
            <a:off x="566928" y="210312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dirty="0">
                <a:solidFill>
                  <a:srgbClr val="A8D5D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오늘 목표는 '완주'가 아니라 '감을 잡는 것'입니다. 막히는 게 정상입니다.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566928" y="2880360"/>
            <a:ext cx="3520440" cy="2651760"/>
          </a:xfrm>
          <a:prstGeom prst="roundRect">
            <a:avLst>
              <a:gd name="adj" fmla="val 3448"/>
            </a:avLst>
          </a:prstGeom>
          <a:solidFill>
            <a:srgbClr val="0E4A5C"/>
          </a:solidFill>
          <a:ln w="12700">
            <a:solidFill>
              <a:srgbClr val="17627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86968" y="3063240"/>
            <a:ext cx="1371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2C39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01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886968" y="3657600"/>
            <a:ext cx="2880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받아 적지 않으셔도 됩니다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86968" y="4114800"/>
            <a:ext cx="28803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9FCFC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오늘 쓰는 프롬프트는</a:t>
            </a:r>
            <a:endParaRPr lang="en-US" sz="12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9FCFC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전부 복사용 파일로 드립니다.</a:t>
            </a:r>
            <a:endParaRPr lang="en-US" sz="12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9FCFC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타이핑할 일이 없습니다.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4325112" y="2880360"/>
            <a:ext cx="3520440" cy="2651760"/>
          </a:xfrm>
          <a:prstGeom prst="roundRect">
            <a:avLst>
              <a:gd name="adj" fmla="val 3448"/>
            </a:avLst>
          </a:prstGeom>
          <a:solidFill>
            <a:srgbClr val="0E4A5C"/>
          </a:solidFill>
          <a:ln w="12700">
            <a:solidFill>
              <a:srgbClr val="17627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645152" y="3063240"/>
            <a:ext cx="1371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2C39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02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4645152" y="3657600"/>
            <a:ext cx="2880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막히면 완성본을 드립니다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4645152" y="4114800"/>
            <a:ext cx="28803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9FCFC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단계마다 완성본 파일이</a:t>
            </a:r>
            <a:endParaRPr lang="en-US" sz="12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9FCFC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준비되어 있습니다. 받아서</a:t>
            </a:r>
            <a:endParaRPr lang="en-US" sz="12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9FCFC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다음 단계에 바로 합류하세요.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8083296" y="2880360"/>
            <a:ext cx="3520440" cy="2651760"/>
          </a:xfrm>
          <a:prstGeom prst="roundRect">
            <a:avLst>
              <a:gd name="adj" fmla="val 3448"/>
            </a:avLst>
          </a:prstGeom>
          <a:solidFill>
            <a:srgbClr val="0E4A5C"/>
          </a:solidFill>
          <a:ln w="12700">
            <a:solidFill>
              <a:srgbClr val="17627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403336" y="3063240"/>
            <a:ext cx="1371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2C39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03</a:t>
            </a:r>
            <a:endParaRPr lang="en-US" sz="3000" dirty="0"/>
          </a:p>
        </p:txBody>
      </p:sp>
      <p:sp>
        <p:nvSpPr>
          <p:cNvPr id="16" name="Text 14"/>
          <p:cNvSpPr/>
          <p:nvPr/>
        </p:nvSpPr>
        <p:spPr>
          <a:xfrm>
            <a:off x="8403336" y="3657600"/>
            <a:ext cx="2880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혼자 헤매지 않습니다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8403336" y="4114800"/>
            <a:ext cx="28803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9FCFC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두 분씩 짝을 지어</a:t>
            </a:r>
            <a:endParaRPr lang="en-US" sz="12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9FCFC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서로 화면을 확인하고,</a:t>
            </a:r>
            <a:endParaRPr lang="en-US" sz="12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9FCFC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강사가 계속 돌아다닙니다.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566928" y="576072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2C39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막히면 손을 드세요. 다 같이 같은 화면을 보고 갑니다.</a:t>
            </a:r>
            <a:endParaRPr lang="en-US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310896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00A89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66928" y="310896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실습 1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2121408" y="310896"/>
            <a:ext cx="9509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계획서에서 '공개할 것'만 골라내기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566928" y="914400"/>
            <a:ext cx="11155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메모장 · 소요시간 10분 · 오늘 유일하게 사람이 직접 판단해야 하는 단계입니다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566928" y="1463040"/>
            <a:ext cx="6400800" cy="859536"/>
          </a:xfrm>
          <a:prstGeom prst="roundRect">
            <a:avLst>
              <a:gd name="adj" fmla="val 10638"/>
            </a:avLst>
          </a:prstGeom>
          <a:solidFill>
            <a:srgbClr val="FFFFFF"/>
          </a:solidFill>
          <a:ln w="12700">
            <a:solidFill>
              <a:srgbClr val="DCE7E7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786384" y="1664208"/>
            <a:ext cx="457200" cy="457200"/>
          </a:xfrm>
          <a:prstGeom prst="ellipse">
            <a:avLst/>
          </a:prstGeom>
          <a:solidFill>
            <a:srgbClr val="00A89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86384" y="166420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389888" y="1563624"/>
            <a:ext cx="5349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계획서를 열고 메모장에 통째로 복사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1389888" y="1892808"/>
            <a:ext cx="5349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한글·워드는 Ctrl+A → Ctrl+C, 메모장에 붙여넣기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566928" y="2432304"/>
            <a:ext cx="6400800" cy="859536"/>
          </a:xfrm>
          <a:prstGeom prst="roundRect">
            <a:avLst>
              <a:gd name="adj" fmla="val 10638"/>
            </a:avLst>
          </a:prstGeom>
          <a:solidFill>
            <a:srgbClr val="F3F8F8"/>
          </a:solidFill>
          <a:ln w="12700">
            <a:solidFill>
              <a:srgbClr val="F3F8F8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786384" y="2633472"/>
            <a:ext cx="457200" cy="457200"/>
          </a:xfrm>
          <a:prstGeom prst="ellipse">
            <a:avLst/>
          </a:prstGeom>
          <a:solidFill>
            <a:srgbClr val="00A89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86384" y="263347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389888" y="2532888"/>
            <a:ext cx="5349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오른쪽 표를 보며 덜어낼 것을 지웁니다</a:t>
            </a:r>
            <a:endParaRPr lang="en-US" sz="1450" dirty="0"/>
          </a:p>
        </p:txBody>
      </p:sp>
      <p:sp>
        <p:nvSpPr>
          <p:cNvPr id="15" name="Text 13"/>
          <p:cNvSpPr/>
          <p:nvPr/>
        </p:nvSpPr>
        <p:spPr>
          <a:xfrm>
            <a:off x="1389888" y="2862072"/>
            <a:ext cx="5349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지우는 게 아까워도 지웁니다. 나중에 붙이는 건 쉽습니다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566928" y="3401568"/>
            <a:ext cx="6400800" cy="859536"/>
          </a:xfrm>
          <a:prstGeom prst="roundRect">
            <a:avLst>
              <a:gd name="adj" fmla="val 10638"/>
            </a:avLst>
          </a:prstGeom>
          <a:solidFill>
            <a:srgbClr val="FFFFFF"/>
          </a:solidFill>
          <a:ln w="12700">
            <a:solidFill>
              <a:srgbClr val="DCE7E7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786384" y="3602736"/>
            <a:ext cx="457200" cy="457200"/>
          </a:xfrm>
          <a:prstGeom prst="ellipse">
            <a:avLst/>
          </a:prstGeom>
          <a:solidFill>
            <a:srgbClr val="00A89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86384" y="360273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3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389888" y="3502152"/>
            <a:ext cx="5349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남은 내용을 소리 내어 읽어 봅니다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1389888" y="3831336"/>
            <a:ext cx="5349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현장에서 읽고 바로 이해되지 않는 문장에 표시해 둡니다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566928" y="4370832"/>
            <a:ext cx="6400800" cy="859536"/>
          </a:xfrm>
          <a:prstGeom prst="roundRect">
            <a:avLst>
              <a:gd name="adj" fmla="val 10638"/>
            </a:avLst>
          </a:prstGeom>
          <a:solidFill>
            <a:srgbClr val="F3F8F8"/>
          </a:solidFill>
          <a:ln w="12700">
            <a:solidFill>
              <a:srgbClr val="F3F8F8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786384" y="4572000"/>
            <a:ext cx="457200" cy="457200"/>
          </a:xfrm>
          <a:prstGeom prst="ellipse">
            <a:avLst/>
          </a:prstGeom>
          <a:solidFill>
            <a:srgbClr val="00A89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86384" y="45720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4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1389888" y="4471416"/>
            <a:ext cx="5349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확정되지 않은 숫자·일정에 ※ 표시</a:t>
            </a:r>
            <a:endParaRPr lang="en-US" sz="1450" dirty="0"/>
          </a:p>
        </p:txBody>
      </p:sp>
      <p:sp>
        <p:nvSpPr>
          <p:cNvPr id="25" name="Text 23"/>
          <p:cNvSpPr/>
          <p:nvPr/>
        </p:nvSpPr>
        <p:spPr>
          <a:xfrm>
            <a:off x="1389888" y="4800600"/>
            <a:ext cx="5349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다음 단계에서 AI가 지어내지 않도록 미리 걸러 둡니다</a:t>
            </a:r>
            <a:endParaRPr lang="en-US" sz="1150" dirty="0"/>
          </a:p>
        </p:txBody>
      </p:sp>
      <p:sp>
        <p:nvSpPr>
          <p:cNvPr id="26" name="Shape 24"/>
          <p:cNvSpPr/>
          <p:nvPr/>
        </p:nvSpPr>
        <p:spPr>
          <a:xfrm>
            <a:off x="7287768" y="1463040"/>
            <a:ext cx="4334256" cy="2286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00A896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7562088" y="1627632"/>
            <a:ext cx="3749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2809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남길 것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7562088" y="1956816"/>
            <a:ext cx="374904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250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사업명 · 사업 기간 · 신청 자격 · 지원 내용과 금액 · 신청 기간과 방법 · 제출 서류 · 심사 기준 · 추진 일정 · 문의처(부서 대표번호)</a:t>
            </a:r>
            <a:endParaRPr lang="en-US" sz="1250" dirty="0"/>
          </a:p>
        </p:txBody>
      </p:sp>
      <p:sp>
        <p:nvSpPr>
          <p:cNvPr id="29" name="Shape 27"/>
          <p:cNvSpPr/>
          <p:nvPr/>
        </p:nvSpPr>
        <p:spPr>
          <a:xfrm>
            <a:off x="7287768" y="3913632"/>
            <a:ext cx="4334256" cy="2286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B3261E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30" name="Text 28"/>
          <p:cNvSpPr/>
          <p:nvPr/>
        </p:nvSpPr>
        <p:spPr>
          <a:xfrm>
            <a:off x="7562088" y="4078224"/>
            <a:ext cx="3749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B3261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덜어낼 것</a:t>
            </a:r>
            <a:endParaRPr lang="en-US" sz="1500" dirty="0"/>
          </a:p>
        </p:txBody>
      </p:sp>
      <p:sp>
        <p:nvSpPr>
          <p:cNvPr id="31" name="Text 29"/>
          <p:cNvSpPr/>
          <p:nvPr/>
        </p:nvSpPr>
        <p:spPr>
          <a:xfrm>
            <a:off x="7562088" y="4407408"/>
            <a:ext cx="374904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25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예산 재원과 편성 내역 · 내부 검토 의견 · 아직 확정되지 않은 사항 · 심사위원 후보 명단 · 담당자 개인 휴대전화 · 타 부서 협의 경과</a:t>
            </a:r>
            <a:endParaRPr lang="en-US" sz="1250" dirty="0"/>
          </a:p>
        </p:txBody>
      </p:sp>
      <p:sp>
        <p:nvSpPr>
          <p:cNvPr id="32" name="Shape 30"/>
          <p:cNvSpPr/>
          <p:nvPr/>
        </p:nvSpPr>
        <p:spPr>
          <a:xfrm>
            <a:off x="566928" y="5413248"/>
            <a:ext cx="6400800" cy="877824"/>
          </a:xfrm>
          <a:prstGeom prst="roundRect">
            <a:avLst>
              <a:gd name="adj" fmla="val 10417"/>
            </a:avLst>
          </a:prstGeom>
          <a:solidFill>
            <a:srgbClr val="FDF1E5"/>
          </a:solidFill>
          <a:ln w="12700">
            <a:solidFill>
              <a:srgbClr val="F0D9BE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33" name="Text 31"/>
          <p:cNvSpPr/>
          <p:nvPr/>
        </p:nvSpPr>
        <p:spPr>
          <a:xfrm>
            <a:off x="859536" y="5413248"/>
            <a:ext cx="585216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8A4B1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판단이 애매하면 이렇게 물어보세요 — "이 문장이 교육지원청 홈페이지 공지에 그대로 실려도 괜찮은가?"</a:t>
            </a:r>
            <a:endParaRPr lang="en-US" sz="12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310896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00A89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66928" y="310896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실습 2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2121408" y="310896"/>
            <a:ext cx="9509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AI에게 넣고 안내문 뼈대 뽑기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566928" y="914400"/>
            <a:ext cx="11155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프롬프트 ① · 소요시간 12분 · 공문 말투를 현장 말투로 바꾸는 단계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566928" y="1463040"/>
            <a:ext cx="6949440" cy="4251960"/>
          </a:xfrm>
          <a:prstGeom prst="roundRect">
            <a:avLst>
              <a:gd name="adj" fmla="val 1720"/>
            </a:avLst>
          </a:prstGeom>
          <a:solidFill>
            <a:srgbClr val="0B2F3A"/>
          </a:solidFill>
          <a:ln w="12700">
            <a:solidFill>
              <a:srgbClr val="333333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822960" y="1609344"/>
            <a:ext cx="64373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2C39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복사해서 붙여넣기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822960" y="1920240"/>
            <a:ext cx="6437376" cy="35935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아래는 우리 과 사업계획서에서 대외 공개가</a:t>
            </a:r>
            <a:endParaRPr lang="en-US" sz="11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가능한 부분만 추린 내용이야.</a:t>
            </a:r>
            <a:endParaRPr lang="en-US" sz="11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이걸 학교가 읽을 사업 안내문으로 정리해줘.</a:t>
            </a:r>
            <a:endParaRPr lang="en-US" sz="1150" dirty="0"/>
          </a:p>
          <a:p>
            <a:pPr indent="0" marL="0">
              <a:lnSpc>
                <a:spcPct val="118000"/>
              </a:lnSpc>
              <a:buNone/>
            </a:pPr>
            <a:endParaRPr lang="en-US" sz="11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D9E8E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1. 아래 순서로 항목을 나눠줘</a:t>
            </a:r>
            <a:endParaRPr lang="en-US" sz="11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D9E8E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  한 줄 요약(30자 이내) / 누가 신청하나 /</a:t>
            </a:r>
            <a:endParaRPr lang="en-US" sz="11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D9E8E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  무엇을 지원받나 / 언제까지 어떻게 신청하나 /</a:t>
            </a:r>
            <a:endParaRPr lang="en-US" sz="11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D9E8E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  무엇을 내야 하나 / 어떻게 뽑나 / 문의처</a:t>
            </a:r>
            <a:endParaRPr lang="en-US" sz="11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D9E8E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2. 공문 말투를 현장에서 알아듣는 말로 바꿔줘</a:t>
            </a:r>
            <a:endParaRPr lang="en-US" sz="11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D9E8E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  (예: '~하고자 함' → '~합니다')</a:t>
            </a:r>
            <a:endParaRPr lang="en-US" sz="11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D9E8E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3. 한 문장에 한 가지 정보만 담아줘</a:t>
            </a:r>
            <a:endParaRPr lang="en-US" sz="11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50" b="1" dirty="0">
                <a:solidFill>
                  <a:srgbClr val="F0B27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4. 계획서에 없는 내용은 절대 지어내지 말고,</a:t>
            </a:r>
            <a:endParaRPr lang="en-US" sz="11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50" b="1" dirty="0">
                <a:solidFill>
                  <a:srgbClr val="F0B27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  빠진 항목은 '계획서에 없음'이라고 적어줘</a:t>
            </a:r>
            <a:endParaRPr lang="en-US" sz="11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50" b="1" dirty="0">
                <a:solidFill>
                  <a:srgbClr val="F0B27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5. ※ 표시가 붙은 것은 미확정이니 그대로 두고</a:t>
            </a:r>
            <a:endParaRPr lang="en-US" sz="11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50" b="1" dirty="0">
                <a:solidFill>
                  <a:srgbClr val="F0B27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  '확정 후 안내 예정'이라고 써줘</a:t>
            </a:r>
            <a:endParaRPr lang="en-US" sz="1150" dirty="0"/>
          </a:p>
          <a:p>
            <a:pPr indent="0" marL="0">
              <a:lnSpc>
                <a:spcPct val="118000"/>
              </a:lnSpc>
              <a:buNone/>
            </a:pPr>
            <a:endParaRPr lang="en-US" sz="11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50" b="1" dirty="0">
                <a:solidFill>
                  <a:srgbClr val="02C39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--- 계획서 내용 ---</a:t>
            </a:r>
            <a:endParaRPr lang="en-US" sz="11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50" b="1" dirty="0">
                <a:solidFill>
                  <a:srgbClr val="02C39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(여기에 실습 1에서 정리한 내용을 붙여넣기)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7836408" y="1463040"/>
            <a:ext cx="3785616" cy="941832"/>
          </a:xfrm>
          <a:prstGeom prst="roundRect">
            <a:avLst>
              <a:gd name="adj" fmla="val 9709"/>
            </a:avLst>
          </a:prstGeom>
          <a:solidFill>
            <a:srgbClr val="FFFFFF"/>
          </a:solidFill>
          <a:ln w="12700">
            <a:solidFill>
              <a:srgbClr val="DCE7E7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8046720" y="1581912"/>
            <a:ext cx="384048" cy="384048"/>
          </a:xfrm>
          <a:prstGeom prst="ellipse">
            <a:avLst/>
          </a:prstGeom>
          <a:solidFill>
            <a:srgbClr val="00A89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046720" y="158191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8540496" y="1536192"/>
            <a:ext cx="2926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결과를 계획서와 대조하세요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8540496" y="1865376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AI가 매끄럽게 다듬다가 없는 숫자를 만들어 낼 수 있습니다.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7836408" y="2542032"/>
            <a:ext cx="3785616" cy="941832"/>
          </a:xfrm>
          <a:prstGeom prst="roundRect">
            <a:avLst>
              <a:gd name="adj" fmla="val 9709"/>
            </a:avLst>
          </a:prstGeom>
          <a:solidFill>
            <a:srgbClr val="F3F8F8"/>
          </a:solidFill>
          <a:ln w="12700">
            <a:solidFill>
              <a:srgbClr val="F3F8F8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8046720" y="2660904"/>
            <a:ext cx="384048" cy="384048"/>
          </a:xfrm>
          <a:prstGeom prst="ellipse">
            <a:avLst/>
          </a:prstGeom>
          <a:solidFill>
            <a:srgbClr val="00A89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046720" y="266090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8540496" y="2615184"/>
            <a:ext cx="2926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'계획서에 없음'이 나오면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540496" y="2944368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그 항목은 담당자가 직접 채우거나 페이지에서 뺍니다.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7836408" y="3621024"/>
            <a:ext cx="3785616" cy="941832"/>
          </a:xfrm>
          <a:prstGeom prst="roundRect">
            <a:avLst>
              <a:gd name="adj" fmla="val 9709"/>
            </a:avLst>
          </a:prstGeom>
          <a:solidFill>
            <a:srgbClr val="FFFFFF"/>
          </a:solidFill>
          <a:ln w="12700">
            <a:solidFill>
              <a:srgbClr val="DCE7E7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8046720" y="3739896"/>
            <a:ext cx="384048" cy="384048"/>
          </a:xfrm>
          <a:prstGeom prst="ellipse">
            <a:avLst/>
          </a:prstGeom>
          <a:solidFill>
            <a:srgbClr val="00A89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046720" y="373989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3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8540496" y="3694176"/>
            <a:ext cx="2926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말투가 어색하면 다시 시키기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8540496" y="4023360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"더 쉬운 말로", "문장을 더 짧게" 라고 하면 됩니다.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7836408" y="4700016"/>
            <a:ext cx="3785616" cy="941832"/>
          </a:xfrm>
          <a:prstGeom prst="roundRect">
            <a:avLst>
              <a:gd name="adj" fmla="val 9709"/>
            </a:avLst>
          </a:prstGeom>
          <a:solidFill>
            <a:srgbClr val="F3F8F8"/>
          </a:solidFill>
          <a:ln w="12700">
            <a:solidFill>
              <a:srgbClr val="F3F8F8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8046720" y="4818888"/>
            <a:ext cx="384048" cy="384048"/>
          </a:xfrm>
          <a:prstGeom prst="ellipse">
            <a:avLst/>
          </a:prstGeom>
          <a:solidFill>
            <a:srgbClr val="00A89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046720" y="481888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4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8540496" y="4773168"/>
            <a:ext cx="2926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정리 결과는 메모장에 보관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8540496" y="5102352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다음 단계에서 그대로 이어서 씁니다.</a:t>
            </a:r>
            <a:endParaRPr lang="en-US" sz="1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310896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02C39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66928" y="310896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실습 3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2121408" y="310896"/>
            <a:ext cx="9509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사업 포스터를 인터넷에 올리기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566928" y="914400"/>
            <a:ext cx="11155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postimages.org · 소요시간 8분 · 안내문 맨 위에 걸어 둘 액자를 준비하는 일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566928" y="1481328"/>
            <a:ext cx="7406640" cy="82296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DCE7E7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786384" y="1664208"/>
            <a:ext cx="457200" cy="457200"/>
          </a:xfrm>
          <a:prstGeom prst="ellipse">
            <a:avLst/>
          </a:prstGeom>
          <a:solidFill>
            <a:srgbClr val="02C39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86384" y="166420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389888" y="1563624"/>
            <a:ext cx="6355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postimages.org 접속 후 로그인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389888" y="1892808"/>
            <a:ext cx="63550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로그인해야 올린 이미지가 사라지지 않습니다.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566928" y="2414016"/>
            <a:ext cx="7406640" cy="822960"/>
          </a:xfrm>
          <a:prstGeom prst="roundRect">
            <a:avLst>
              <a:gd name="adj" fmla="val 11111"/>
            </a:avLst>
          </a:prstGeom>
          <a:solidFill>
            <a:srgbClr val="F3F8F8"/>
          </a:solidFill>
          <a:ln w="12700">
            <a:solidFill>
              <a:srgbClr val="F3F8F8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786384" y="2596896"/>
            <a:ext cx="457200" cy="457200"/>
          </a:xfrm>
          <a:prstGeom prst="ellipse">
            <a:avLst/>
          </a:prstGeom>
          <a:solidFill>
            <a:srgbClr val="02C39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86384" y="259689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389888" y="2496312"/>
            <a:ext cx="6355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'Choose images' 클릭 → 포스터 선택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1389888" y="2825496"/>
            <a:ext cx="63550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사업 포스터·홍보물·행사 사진 등. 5MB 이하 JPG·PNG 권장.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566928" y="3346704"/>
            <a:ext cx="7406640" cy="82296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DCE7E7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786384" y="3529584"/>
            <a:ext cx="457200" cy="457200"/>
          </a:xfrm>
          <a:prstGeom prst="ellipse">
            <a:avLst/>
          </a:prstGeom>
          <a:solidFill>
            <a:srgbClr val="02C39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86384" y="352958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3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389888" y="3429000"/>
            <a:ext cx="6355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업로드 후 'Direct link' 를 복사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1389888" y="3758184"/>
            <a:ext cx="63550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반드시 https://i.postimg.cc/... 로 시작하는 것을 고릅니다.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66928" y="4279392"/>
            <a:ext cx="7406640" cy="822960"/>
          </a:xfrm>
          <a:prstGeom prst="roundRect">
            <a:avLst>
              <a:gd name="adj" fmla="val 11111"/>
            </a:avLst>
          </a:prstGeom>
          <a:solidFill>
            <a:srgbClr val="F3F8F8"/>
          </a:solidFill>
          <a:ln w="12700">
            <a:solidFill>
              <a:srgbClr val="F3F8F8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786384" y="4462272"/>
            <a:ext cx="457200" cy="457200"/>
          </a:xfrm>
          <a:prstGeom prst="ellipse">
            <a:avLst/>
          </a:prstGeom>
          <a:solidFill>
            <a:srgbClr val="02C39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86384" y="446227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4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1389888" y="4361688"/>
            <a:ext cx="6355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메모장에 붙여넣어 보관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1389888" y="4690872"/>
            <a:ext cx="63550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다음 단계에서 AI에게 그대로 알려줄 주소입니다.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8293608" y="1481328"/>
            <a:ext cx="3328416" cy="1783080"/>
          </a:xfrm>
          <a:prstGeom prst="roundRect">
            <a:avLst>
              <a:gd name="adj" fmla="val 5128"/>
            </a:avLst>
          </a:prstGeom>
          <a:solidFill>
            <a:srgbClr val="FDF1E5"/>
          </a:solidFill>
          <a:ln w="12700">
            <a:solidFill>
              <a:srgbClr val="F0D9BE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8540496" y="1664208"/>
            <a:ext cx="2834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8A4B1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왜 액자가 따로 필요할까?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8540496" y="2029968"/>
            <a:ext cx="28346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8A4B1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내 컴퓨터에 있는 이미지는 남이 볼 수 없습니다. 인터넷 어딘가에 올려두고 '이 주소로 가면 그림이 있다'고 알려줘야 합니다.</a:t>
            </a:r>
            <a:endParaRPr lang="en-US" sz="1150" dirty="0"/>
          </a:p>
        </p:txBody>
      </p:sp>
      <p:sp>
        <p:nvSpPr>
          <p:cNvPr id="29" name="Shape 27"/>
          <p:cNvSpPr/>
          <p:nvPr/>
        </p:nvSpPr>
        <p:spPr>
          <a:xfrm>
            <a:off x="8293608" y="3429000"/>
            <a:ext cx="3328416" cy="1645920"/>
          </a:xfrm>
          <a:prstGeom prst="roundRect">
            <a:avLst>
              <a:gd name="adj" fmla="val 5556"/>
            </a:avLst>
          </a:prstGeom>
          <a:solidFill>
            <a:srgbClr val="FFFFFF"/>
          </a:solidFill>
          <a:ln w="12700">
            <a:solidFill>
              <a:srgbClr val="B3261E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30" name="Text 28"/>
          <p:cNvSpPr/>
          <p:nvPr/>
        </p:nvSpPr>
        <p:spPr>
          <a:xfrm>
            <a:off x="8540496" y="3584448"/>
            <a:ext cx="2834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B3261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주의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8540496" y="3931920"/>
            <a:ext cx="28346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주소를 아는 사람은 누구나 볼 수 있습니다. 아직 공고 전인 포스터나 시안은 올리지 마세요.</a:t>
            </a:r>
            <a:endParaRPr lang="en-US" sz="1150" dirty="0"/>
          </a:p>
        </p:txBody>
      </p:sp>
      <p:sp>
        <p:nvSpPr>
          <p:cNvPr id="32" name="Shape 30"/>
          <p:cNvSpPr/>
          <p:nvPr/>
        </p:nvSpPr>
        <p:spPr>
          <a:xfrm>
            <a:off x="566928" y="5376672"/>
            <a:ext cx="11055096" cy="822960"/>
          </a:xfrm>
          <a:prstGeom prst="roundRect">
            <a:avLst>
              <a:gd name="adj" fmla="val 8889"/>
            </a:avLst>
          </a:prstGeom>
          <a:solidFill>
            <a:srgbClr val="0B2F3A"/>
          </a:solidFill>
          <a:ln w="12700">
            <a:solidFill>
              <a:srgbClr val="333333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33" name="Text 31"/>
          <p:cNvSpPr/>
          <p:nvPr/>
        </p:nvSpPr>
        <p:spPr>
          <a:xfrm>
            <a:off x="822960" y="5522976"/>
            <a:ext cx="105430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2C39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이렇게 생긴 주소가 나오면 성공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822960" y="5833872"/>
            <a:ext cx="1054303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500" b="1" dirty="0">
                <a:solidFill>
                  <a:srgbClr val="02C39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https://i.postimg.cc/abc1234/poster.jpg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310896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02809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66928" y="310896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실습 4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2121408" y="310896"/>
            <a:ext cx="9509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AI에게 잘 시키는 3가지 원칙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566928" y="914400"/>
            <a:ext cx="11155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바이브코딩의 실력은 '말하는 법'에서 갈립니다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566928" y="1481328"/>
            <a:ext cx="3520440" cy="4160520"/>
          </a:xfrm>
          <a:prstGeom prst="roundRect">
            <a:avLst>
              <a:gd name="adj" fmla="val 2597"/>
            </a:avLst>
          </a:prstGeom>
          <a:solidFill>
            <a:srgbClr val="FFFFFF"/>
          </a:solidFill>
          <a:ln w="12700">
            <a:solidFill>
              <a:srgbClr val="DCE7E7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859536" y="1664208"/>
            <a:ext cx="1097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2809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01</a:t>
            </a:r>
            <a:endParaRPr lang="en-US" sz="3200" dirty="0"/>
          </a:p>
        </p:txBody>
      </p:sp>
      <p:sp>
        <p:nvSpPr>
          <p:cNvPr id="8" name="Text 6"/>
          <p:cNvSpPr/>
          <p:nvPr/>
        </p:nvSpPr>
        <p:spPr>
          <a:xfrm>
            <a:off x="859536" y="2286000"/>
            <a:ext cx="2926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숫자로 말하기</a:t>
            </a:r>
            <a:endParaRPr lang="en-US" sz="1900" dirty="0"/>
          </a:p>
        </p:txBody>
      </p:sp>
      <p:sp>
        <p:nvSpPr>
          <p:cNvPr id="9" name="Shape 7"/>
          <p:cNvSpPr/>
          <p:nvPr/>
        </p:nvSpPr>
        <p:spPr>
          <a:xfrm>
            <a:off x="859536" y="2798064"/>
            <a:ext cx="2935224" cy="822960"/>
          </a:xfrm>
          <a:prstGeom prst="roundRect">
            <a:avLst>
              <a:gd name="adj" fmla="val 8889"/>
            </a:avLst>
          </a:prstGeom>
          <a:solidFill>
            <a:srgbClr val="F6F0F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05840" y="2871216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B3261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이렇게 말하면 헤맵니다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1005840" y="3127248"/>
            <a:ext cx="26517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8A5A5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"글씨 좀 크게 해줘"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859536" y="3730752"/>
            <a:ext cx="2935224" cy="1737360"/>
          </a:xfrm>
          <a:prstGeom prst="roundRect">
            <a:avLst>
              <a:gd name="adj" fmla="val 4211"/>
            </a:avLst>
          </a:prstGeom>
          <a:solidFill>
            <a:srgbClr val="E6F4F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005840" y="3822192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2809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이렇게 말하면 한 번에 됩니다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1005840" y="4114800"/>
            <a:ext cx="265176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8000"/>
              </a:lnSpc>
              <a:buNone/>
            </a:pPr>
            <a:r>
              <a:rPr lang="en-US" sz="1250" b="1" dirty="0">
                <a:solidFill>
                  <a:srgbClr val="02809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"본문 글씨를 18px 이상,</a:t>
            </a:r>
            <a:endParaRPr lang="en-US" sz="125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250" b="1" dirty="0">
                <a:solidFill>
                  <a:srgbClr val="02809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제목은 28px 이상으로"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4325112" y="1481328"/>
            <a:ext cx="3520440" cy="4160520"/>
          </a:xfrm>
          <a:prstGeom prst="roundRect">
            <a:avLst>
              <a:gd name="adj" fmla="val 2597"/>
            </a:avLst>
          </a:prstGeom>
          <a:solidFill>
            <a:srgbClr val="FFFFFF"/>
          </a:solidFill>
          <a:ln w="12700">
            <a:solidFill>
              <a:srgbClr val="DCE7E7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4617720" y="1664208"/>
            <a:ext cx="1097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0A89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02</a:t>
            </a:r>
            <a:endParaRPr lang="en-US" sz="3200" dirty="0"/>
          </a:p>
        </p:txBody>
      </p:sp>
      <p:sp>
        <p:nvSpPr>
          <p:cNvPr id="17" name="Text 15"/>
          <p:cNvSpPr/>
          <p:nvPr/>
        </p:nvSpPr>
        <p:spPr>
          <a:xfrm>
            <a:off x="4617720" y="2286000"/>
            <a:ext cx="2926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파일 하나로 묶기</a:t>
            </a:r>
            <a:endParaRPr lang="en-US" sz="1900" dirty="0"/>
          </a:p>
        </p:txBody>
      </p:sp>
      <p:sp>
        <p:nvSpPr>
          <p:cNvPr id="18" name="Shape 16"/>
          <p:cNvSpPr/>
          <p:nvPr/>
        </p:nvSpPr>
        <p:spPr>
          <a:xfrm>
            <a:off x="4617720" y="2798064"/>
            <a:ext cx="2935224" cy="822960"/>
          </a:xfrm>
          <a:prstGeom prst="roundRect">
            <a:avLst>
              <a:gd name="adj" fmla="val 8889"/>
            </a:avLst>
          </a:prstGeom>
          <a:solidFill>
            <a:srgbClr val="F6F0F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764024" y="2871216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B3261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이렇게 말하면 헤맵니다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4764024" y="3127248"/>
            <a:ext cx="26517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8A5A5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"홈페이지 만들어줘"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4617720" y="3730752"/>
            <a:ext cx="2935224" cy="1737360"/>
          </a:xfrm>
          <a:prstGeom prst="roundRect">
            <a:avLst>
              <a:gd name="adj" fmla="val 4211"/>
            </a:avLst>
          </a:prstGeom>
          <a:solidFill>
            <a:srgbClr val="E6F4F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764024" y="3822192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2809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이렇게 말하면 한 번에 됩니다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4764024" y="4114800"/>
            <a:ext cx="265176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8000"/>
              </a:lnSpc>
              <a:buNone/>
            </a:pPr>
            <a:r>
              <a:rPr lang="en-US" sz="1250" b="1" dirty="0">
                <a:solidFill>
                  <a:srgbClr val="02809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"index.html 한 파일 안에</a:t>
            </a:r>
            <a:endParaRPr lang="en-US" sz="125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250" b="1" dirty="0">
                <a:solidFill>
                  <a:srgbClr val="02809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HTML·CSS·JS를 모두 넣어줘"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8083296" y="1481328"/>
            <a:ext cx="3520440" cy="4160520"/>
          </a:xfrm>
          <a:prstGeom prst="roundRect">
            <a:avLst>
              <a:gd name="adj" fmla="val 2597"/>
            </a:avLst>
          </a:prstGeom>
          <a:solidFill>
            <a:srgbClr val="FFFFFF"/>
          </a:solidFill>
          <a:ln w="12700">
            <a:solidFill>
              <a:srgbClr val="DCE7E7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8375904" y="1664208"/>
            <a:ext cx="1097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2C39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03</a:t>
            </a:r>
            <a:endParaRPr lang="en-US" sz="3200" dirty="0"/>
          </a:p>
        </p:txBody>
      </p:sp>
      <p:sp>
        <p:nvSpPr>
          <p:cNvPr id="26" name="Text 24"/>
          <p:cNvSpPr/>
          <p:nvPr/>
        </p:nvSpPr>
        <p:spPr>
          <a:xfrm>
            <a:off x="8375904" y="2286000"/>
            <a:ext cx="2926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오류는 통째로 붙여넣기</a:t>
            </a:r>
            <a:endParaRPr lang="en-US" sz="1900" dirty="0"/>
          </a:p>
        </p:txBody>
      </p:sp>
      <p:sp>
        <p:nvSpPr>
          <p:cNvPr id="27" name="Shape 25"/>
          <p:cNvSpPr/>
          <p:nvPr/>
        </p:nvSpPr>
        <p:spPr>
          <a:xfrm>
            <a:off x="8375904" y="2798064"/>
            <a:ext cx="2935224" cy="822960"/>
          </a:xfrm>
          <a:prstGeom prst="roundRect">
            <a:avLst>
              <a:gd name="adj" fmla="val 8889"/>
            </a:avLst>
          </a:prstGeom>
          <a:solidFill>
            <a:srgbClr val="F6F0F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522208" y="2871216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B3261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이렇게 말하면 헤맵니다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8522208" y="3127248"/>
            <a:ext cx="26517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8A5A5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"안 되는데요"</a:t>
            </a:r>
            <a:endParaRPr lang="en-US" sz="1250" dirty="0"/>
          </a:p>
        </p:txBody>
      </p:sp>
      <p:sp>
        <p:nvSpPr>
          <p:cNvPr id="30" name="Shape 28"/>
          <p:cNvSpPr/>
          <p:nvPr/>
        </p:nvSpPr>
        <p:spPr>
          <a:xfrm>
            <a:off x="8375904" y="3730752"/>
            <a:ext cx="2935224" cy="1737360"/>
          </a:xfrm>
          <a:prstGeom prst="roundRect">
            <a:avLst>
              <a:gd name="adj" fmla="val 4211"/>
            </a:avLst>
          </a:prstGeom>
          <a:solidFill>
            <a:srgbClr val="E6F4F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8522208" y="3822192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2809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이렇게 말하면 한 번에 됩니다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8522208" y="4114800"/>
            <a:ext cx="265176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8000"/>
              </a:lnSpc>
              <a:buNone/>
            </a:pPr>
            <a:r>
              <a:rPr lang="en-US" sz="1250" b="1" dirty="0">
                <a:solidFill>
                  <a:srgbClr val="02809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"이런 오류가 떴어: (오류 전체 복사)</a:t>
            </a:r>
            <a:endParaRPr lang="en-US" sz="125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250" b="1" dirty="0">
                <a:solidFill>
                  <a:srgbClr val="02809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원인과 수정된 전체 코드를 줘"</a:t>
            </a:r>
            <a:endParaRPr lang="en-US" sz="1250" dirty="0"/>
          </a:p>
        </p:txBody>
      </p:sp>
      <p:sp>
        <p:nvSpPr>
          <p:cNvPr id="33" name="Text 31"/>
          <p:cNvSpPr/>
          <p:nvPr/>
        </p:nvSpPr>
        <p:spPr>
          <a:xfrm>
            <a:off x="566928" y="6217920"/>
            <a:ext cx="110550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CA0A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※ 한 번에 완벽한 답을 기대하지 마세요. 3~4번 고쳐 말하는 것이 정상입니다.</a:t>
            </a:r>
            <a:endParaRPr lang="en-US" sz="11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1055096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프롬프트 ② 안내 홈페이지 만들기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66928" y="950976"/>
            <a:ext cx="1105509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실습 2에서 정리한 내용을 그대로 한 장짜리 페이지로 바꿉니다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66928" y="1463040"/>
            <a:ext cx="6949440" cy="4251960"/>
          </a:xfrm>
          <a:prstGeom prst="roundRect">
            <a:avLst>
              <a:gd name="adj" fmla="val 1720"/>
            </a:avLst>
          </a:prstGeom>
          <a:solidFill>
            <a:srgbClr val="0B2F3A"/>
          </a:solidFill>
          <a:ln w="12700">
            <a:solidFill>
              <a:srgbClr val="333333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822960" y="1609344"/>
            <a:ext cx="64373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2C39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같은 대화창에 이어서 붙여넣기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822960" y="1920240"/>
            <a:ext cx="6437376" cy="35935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위에서 정리한 내용으로 사업 안내 홈페이지를</a:t>
            </a:r>
            <a:endParaRPr lang="en-US" sz="11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index.html 파일 하나로 만들어줘.</a:t>
            </a:r>
            <a:endParaRPr lang="en-US" sz="1100" dirty="0"/>
          </a:p>
          <a:p>
            <a:pPr indent="0" marL="0">
              <a:lnSpc>
                <a:spcPct val="118000"/>
              </a:lnSpc>
              <a:buNone/>
            </a:pPr>
            <a:endParaRPr lang="en-US" sz="11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00" dirty="0">
                <a:solidFill>
                  <a:srgbClr val="D9E8E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1. HTML·CSS·JavaScript를 한 파일에 넣을 것</a:t>
            </a:r>
            <a:endParaRPr lang="en-US" sz="11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00" dirty="0">
                <a:solidFill>
                  <a:srgbClr val="D9E8E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2. 맨 위 큰 제목:</a:t>
            </a:r>
            <a:endParaRPr lang="en-US" sz="11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00" b="1" dirty="0">
                <a:solidFill>
                  <a:srgbClr val="02C39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  2026년 마을교육공동체 활동 지원사업</a:t>
            </a:r>
            <a:endParaRPr lang="en-US" sz="11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00" dirty="0">
                <a:solidFill>
                  <a:srgbClr val="D9E8E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3. 제목 아래 이 포스터 이미지:</a:t>
            </a:r>
            <a:endParaRPr lang="en-US" sz="11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00" b="1" dirty="0">
                <a:solidFill>
                  <a:srgbClr val="02C39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  https://i.postimg.cc/abc1234/poster.jpg</a:t>
            </a:r>
            <a:endParaRPr lang="en-US" sz="11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00" dirty="0">
                <a:solidFill>
                  <a:srgbClr val="D9E8E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4. 그 아래 마감일을 가장 크고 눈에 띄게:</a:t>
            </a:r>
            <a:endParaRPr lang="en-US" sz="11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00" b="1" dirty="0">
                <a:solidFill>
                  <a:srgbClr val="02C39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  10월 16일(금) 18시 마감</a:t>
            </a:r>
            <a:endParaRPr lang="en-US" sz="11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00" dirty="0">
                <a:solidFill>
                  <a:srgbClr val="D9E8E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5. 항목 순서는 위에서 정리한 순서 그대로</a:t>
            </a:r>
            <a:endParaRPr lang="en-US" sz="11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00" dirty="0">
                <a:solidFill>
                  <a:srgbClr val="D9E8E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6. 지원 유형·금액은 표로 만들되,</a:t>
            </a:r>
            <a:endParaRPr lang="en-US" sz="11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00" dirty="0">
                <a:solidFill>
                  <a:srgbClr val="D9E8E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  휴대폰에서 가로로 넘치지 않게 해줘</a:t>
            </a:r>
            <a:endParaRPr lang="en-US" sz="11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00" dirty="0">
                <a:solidFill>
                  <a:srgbClr val="D9E8E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7. 휴대폰 화면 기준. 본문 18px 이상,</a:t>
            </a:r>
            <a:endParaRPr lang="en-US" sz="11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00" dirty="0">
                <a:solidFill>
                  <a:srgbClr val="D9E8E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  제목 28px 이상, 색은 차분한 남색 계열</a:t>
            </a:r>
            <a:endParaRPr lang="en-US" sz="11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00" dirty="0">
                <a:solidFill>
                  <a:srgbClr val="D9E8E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8. 맨 아래에 '신청·문의하기' 버튼 1개</a:t>
            </a:r>
            <a:endParaRPr lang="en-US" sz="11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00" dirty="0">
                <a:solidFill>
                  <a:srgbClr val="D9E8E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9. 내용은 위에서 정리한 것만 쓰고</a:t>
            </a:r>
            <a:endParaRPr lang="en-US" sz="11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00" b="1" dirty="0">
                <a:solidFill>
                  <a:srgbClr val="F0B27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  새로운 문장을 지어내지 마</a:t>
            </a:r>
            <a:endParaRPr lang="en-US" sz="11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00" dirty="0">
                <a:solidFill>
                  <a:srgbClr val="D9E8E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10. 설명은 빼고 전체 코드만 줘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7836408" y="1463040"/>
            <a:ext cx="3785616" cy="941832"/>
          </a:xfrm>
          <a:prstGeom prst="roundRect">
            <a:avLst>
              <a:gd name="adj" fmla="val 9709"/>
            </a:avLst>
          </a:prstGeom>
          <a:solidFill>
            <a:srgbClr val="FFFFFF"/>
          </a:solidFill>
          <a:ln w="12700">
            <a:solidFill>
              <a:srgbClr val="DCE7E7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8046720" y="1581912"/>
            <a:ext cx="384048" cy="384048"/>
          </a:xfrm>
          <a:prstGeom prst="ellipse">
            <a:avLst/>
          </a:prstGeom>
          <a:solidFill>
            <a:srgbClr val="02809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046720" y="158191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8540496" y="1536192"/>
            <a:ext cx="2926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받은 코드는 메모장에 붙여넣고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8540496" y="1865376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'index.html'로 저장 (파일 형식은 '모든 파일')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7836408" y="2542032"/>
            <a:ext cx="3785616" cy="941832"/>
          </a:xfrm>
          <a:prstGeom prst="roundRect">
            <a:avLst>
              <a:gd name="adj" fmla="val 9709"/>
            </a:avLst>
          </a:prstGeom>
          <a:solidFill>
            <a:srgbClr val="F3F8F8"/>
          </a:solidFill>
          <a:ln w="12700">
            <a:solidFill>
              <a:srgbClr val="F3F8F8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8046720" y="2660904"/>
            <a:ext cx="384048" cy="384048"/>
          </a:xfrm>
          <a:prstGeom prst="ellipse">
            <a:avLst/>
          </a:prstGeom>
          <a:solidFill>
            <a:srgbClr val="02809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046720" y="266090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540496" y="2615184"/>
            <a:ext cx="2926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더블클릭해서 열어 보기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8540496" y="2944368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창을 휴대폰 크기로 줄이면 실제 모습에 가깝습니다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7836408" y="3621024"/>
            <a:ext cx="3785616" cy="941832"/>
          </a:xfrm>
          <a:prstGeom prst="roundRect">
            <a:avLst>
              <a:gd name="adj" fmla="val 9709"/>
            </a:avLst>
          </a:prstGeom>
          <a:solidFill>
            <a:srgbClr val="FFFFFF"/>
          </a:solidFill>
          <a:ln w="12700">
            <a:solidFill>
              <a:srgbClr val="DCE7E7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8046720" y="3739896"/>
            <a:ext cx="384048" cy="384048"/>
          </a:xfrm>
          <a:prstGeom prst="ellipse">
            <a:avLst/>
          </a:prstGeom>
          <a:solidFill>
            <a:srgbClr val="02809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046720" y="373989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3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8540496" y="3694176"/>
            <a:ext cx="2926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마음에 안 들면 다시 말하기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8540496" y="4023360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"제목을 더 크게", "표를 카드 모양으로" 처럼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7836408" y="4700016"/>
            <a:ext cx="3785616" cy="941832"/>
          </a:xfrm>
          <a:prstGeom prst="roundRect">
            <a:avLst>
              <a:gd name="adj" fmla="val 9709"/>
            </a:avLst>
          </a:prstGeom>
          <a:solidFill>
            <a:srgbClr val="F3F8F8"/>
          </a:solidFill>
          <a:ln w="12700">
            <a:solidFill>
              <a:srgbClr val="F3F8F8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8046720" y="4818888"/>
            <a:ext cx="384048" cy="384048"/>
          </a:xfrm>
          <a:prstGeom prst="ellipse">
            <a:avLst/>
          </a:prstGeom>
          <a:solidFill>
            <a:srgbClr val="02809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046720" y="481888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4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8540496" y="4773168"/>
            <a:ext cx="2926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반드시 원문과 대조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8540496" y="5102352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숫자·날짜·금액이 계획서와 같은지 눈으로 확인합니다</a:t>
            </a:r>
            <a:endParaRPr lang="en-US" sz="11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310896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00A89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66928" y="310896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실습 5-1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2121408" y="310896"/>
            <a:ext cx="9509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신청·문의가 쌓일 '표' 만들기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566928" y="914400"/>
            <a:ext cx="11155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supabase.com · 소요시간 10분 · 인터넷에 있는 접수 대장 한 장을 만든다고 생각하세요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566928" y="1463040"/>
            <a:ext cx="5029200" cy="676656"/>
          </a:xfrm>
          <a:prstGeom prst="roundRect">
            <a:avLst>
              <a:gd name="adj" fmla="val 13514"/>
            </a:avLst>
          </a:prstGeom>
          <a:solidFill>
            <a:srgbClr val="FFFFFF"/>
          </a:solidFill>
          <a:ln w="12700">
            <a:solidFill>
              <a:srgbClr val="DCE7E7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786384" y="1572768"/>
            <a:ext cx="457200" cy="457200"/>
          </a:xfrm>
          <a:prstGeom prst="ellipse">
            <a:avLst/>
          </a:prstGeom>
          <a:solidFill>
            <a:srgbClr val="00A89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86384" y="157276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389888" y="1472184"/>
            <a:ext cx="3977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New project 클릭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389888" y="1801368"/>
            <a:ext cx="3977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이름 pocheon-apply · 비밀번호는 메모장에 꼭 적어두기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566928" y="2249424"/>
            <a:ext cx="5029200" cy="676656"/>
          </a:xfrm>
          <a:prstGeom prst="roundRect">
            <a:avLst>
              <a:gd name="adj" fmla="val 13514"/>
            </a:avLst>
          </a:prstGeom>
          <a:solidFill>
            <a:srgbClr val="F3F8F8"/>
          </a:solidFill>
          <a:ln w="12700">
            <a:solidFill>
              <a:srgbClr val="F3F8F8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786384" y="2359152"/>
            <a:ext cx="457200" cy="457200"/>
          </a:xfrm>
          <a:prstGeom prst="ellipse">
            <a:avLst/>
          </a:prstGeom>
          <a:solidFill>
            <a:srgbClr val="00A89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86384" y="235915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389888" y="2258568"/>
            <a:ext cx="3977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지역은 Northeast Asia (Seoul) 선택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389888" y="2587752"/>
            <a:ext cx="3977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가까울수록 빠릅니다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566928" y="3035808"/>
            <a:ext cx="5029200" cy="676656"/>
          </a:xfrm>
          <a:prstGeom prst="roundRect">
            <a:avLst>
              <a:gd name="adj" fmla="val 13514"/>
            </a:avLst>
          </a:prstGeom>
          <a:solidFill>
            <a:srgbClr val="FFFFFF"/>
          </a:solidFill>
          <a:ln w="12700">
            <a:solidFill>
              <a:srgbClr val="DCE7E7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786384" y="3145536"/>
            <a:ext cx="457200" cy="457200"/>
          </a:xfrm>
          <a:prstGeom prst="ellipse">
            <a:avLst/>
          </a:prstGeom>
          <a:solidFill>
            <a:srgbClr val="00A89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86384" y="314553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3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389888" y="3044952"/>
            <a:ext cx="3977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1~2분 기다리기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1389888" y="3374136"/>
            <a:ext cx="3977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'Setting up project' 문구가 사라지면 완료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566928" y="3822192"/>
            <a:ext cx="5029200" cy="676656"/>
          </a:xfrm>
          <a:prstGeom prst="roundRect">
            <a:avLst>
              <a:gd name="adj" fmla="val 13514"/>
            </a:avLst>
          </a:prstGeom>
          <a:solidFill>
            <a:srgbClr val="F3F8F8"/>
          </a:solidFill>
          <a:ln w="12700">
            <a:solidFill>
              <a:srgbClr val="F3F8F8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786384" y="3931920"/>
            <a:ext cx="457200" cy="457200"/>
          </a:xfrm>
          <a:prstGeom prst="ellipse">
            <a:avLst/>
          </a:prstGeom>
          <a:solidFill>
            <a:srgbClr val="00A89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86384" y="39319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4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1389888" y="3831336"/>
            <a:ext cx="3977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왼쪽 메뉴 SQL Editor 클릭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1389888" y="4160520"/>
            <a:ext cx="3977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표를 만드는 명령어를 붙여넣을 곳</a:t>
            </a:r>
            <a:endParaRPr lang="en-US" sz="1150" dirty="0"/>
          </a:p>
        </p:txBody>
      </p:sp>
      <p:sp>
        <p:nvSpPr>
          <p:cNvPr id="26" name="Shape 24"/>
          <p:cNvSpPr/>
          <p:nvPr/>
        </p:nvSpPr>
        <p:spPr>
          <a:xfrm>
            <a:off x="566928" y="4709160"/>
            <a:ext cx="5029200" cy="1463040"/>
          </a:xfrm>
          <a:prstGeom prst="roundRect">
            <a:avLst>
              <a:gd name="adj" fmla="val 6250"/>
            </a:avLst>
          </a:prstGeom>
          <a:solidFill>
            <a:srgbClr val="E6F4F3"/>
          </a:solidFill>
          <a:ln w="12700">
            <a:solidFill>
              <a:srgbClr val="C9E5E2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841248" y="4864608"/>
            <a:ext cx="4480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2809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명령어도 AI에게 시키세요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841248" y="5175504"/>
            <a:ext cx="44805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02809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"사업 신청·문의를 받을 Supabase 테이블을 만드는 SQL을 써줘. 항목은 단체명, 신청자, 연락처, 신청 유형, 문의 내용."</a:t>
            </a:r>
            <a:endParaRPr lang="en-US" sz="11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02809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— 이렇게만 물어도 오른쪽 코드가 나옵니다.</a:t>
            </a:r>
            <a:endParaRPr lang="en-US" sz="1150" dirty="0"/>
          </a:p>
        </p:txBody>
      </p:sp>
      <p:sp>
        <p:nvSpPr>
          <p:cNvPr id="29" name="Shape 27"/>
          <p:cNvSpPr/>
          <p:nvPr/>
        </p:nvSpPr>
        <p:spPr>
          <a:xfrm>
            <a:off x="5916168" y="1463040"/>
            <a:ext cx="5705856" cy="4709160"/>
          </a:xfrm>
          <a:prstGeom prst="roundRect">
            <a:avLst>
              <a:gd name="adj" fmla="val 1553"/>
            </a:avLst>
          </a:prstGeom>
          <a:solidFill>
            <a:srgbClr val="0B2F3A"/>
          </a:solidFill>
          <a:ln w="12700">
            <a:solidFill>
              <a:srgbClr val="333333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30" name="Text 28"/>
          <p:cNvSpPr/>
          <p:nvPr/>
        </p:nvSpPr>
        <p:spPr>
          <a:xfrm>
            <a:off x="6172200" y="1609344"/>
            <a:ext cx="51937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2C39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SQL Editor에 붙여넣고 RUN — 복사만 하면 됩니다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6172200" y="1920240"/>
            <a:ext cx="5193792" cy="4050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8FD8C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create table applications (</a:t>
            </a:r>
            <a:endParaRPr lang="en-US" sz="11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D9E8E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 id bigint generated always as identity</a:t>
            </a:r>
            <a:endParaRPr lang="en-US" sz="11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D9E8E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      primary key,</a:t>
            </a:r>
            <a:endParaRPr lang="en-US" sz="11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D9E8E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 org text,                -- 단체·모임 이름</a:t>
            </a:r>
            <a:endParaRPr lang="en-US" sz="11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D9E8E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 name text not null,      -- 신청자 성함</a:t>
            </a:r>
            <a:endParaRPr lang="en-US" sz="11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D9E8E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 phone text not null,     -- 연락처</a:t>
            </a:r>
            <a:endParaRPr lang="en-US" sz="11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D9E8E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 type text,               -- 신청 유형</a:t>
            </a:r>
            <a:endParaRPr lang="en-US" sz="11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D9E8E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 memo text,               -- 문의 내용</a:t>
            </a:r>
            <a:endParaRPr lang="en-US" sz="11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D9E8E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 created_at timestamptz default now()</a:t>
            </a:r>
            <a:endParaRPr lang="en-US" sz="11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8FD8C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);</a:t>
            </a:r>
            <a:endParaRPr lang="en-US" sz="1150" dirty="0"/>
          </a:p>
          <a:p>
            <a:pPr indent="0" marL="0">
              <a:lnSpc>
                <a:spcPct val="118000"/>
              </a:lnSpc>
              <a:buNone/>
            </a:pPr>
            <a:endParaRPr lang="en-US" sz="11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F0B27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-- 아무나 접수 내역을 훔쳐보지 못하게 잠금</a:t>
            </a:r>
            <a:endParaRPr lang="en-US" sz="11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8FD8C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alter table applications</a:t>
            </a:r>
            <a:endParaRPr lang="en-US" sz="11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8FD8C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 enable row level security;</a:t>
            </a:r>
            <a:endParaRPr lang="en-US" sz="1150" dirty="0"/>
          </a:p>
          <a:p>
            <a:pPr indent="0" marL="0">
              <a:lnSpc>
                <a:spcPct val="118000"/>
              </a:lnSpc>
              <a:buNone/>
            </a:pPr>
            <a:endParaRPr lang="en-US" sz="11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F0B27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-- 접수(쓰기)만 허용, 조회(읽기)는 금지</a:t>
            </a:r>
            <a:endParaRPr lang="en-US" sz="11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8FD8C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create policy "anyone can apply"</a:t>
            </a:r>
            <a:endParaRPr lang="en-US" sz="11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D9E8E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 on applications for insert</a:t>
            </a:r>
            <a:endParaRPr lang="en-US" sz="11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D9E8E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 to anon with check (true);</a:t>
            </a:r>
            <a:endParaRPr lang="en-US" sz="11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1055096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표에 들어갈 '주소와 열쇠' 챙기기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66928" y="950976"/>
            <a:ext cx="1105509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이 두 줄이 없으면 페이지와 접수 대장이 연결되지 않습니다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66928" y="1572768"/>
            <a:ext cx="5486400" cy="2286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CE7E7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886968" y="1755648"/>
            <a:ext cx="48463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어디서 찾나요?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914400" y="2231136"/>
            <a:ext cx="310896" cy="310896"/>
          </a:xfrm>
          <a:prstGeom prst="ellipse">
            <a:avLst/>
          </a:prstGeom>
          <a:solidFill>
            <a:srgbClr val="00A89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14400" y="2231136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353312" y="2212848"/>
            <a:ext cx="4480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왼쪽 아래 Settings(톱니바퀴) 클릭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914400" y="2615184"/>
            <a:ext cx="310896" cy="310896"/>
          </a:xfrm>
          <a:prstGeom prst="ellipse">
            <a:avLst/>
          </a:prstGeom>
          <a:solidFill>
            <a:srgbClr val="00A89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14400" y="261518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353312" y="2596896"/>
            <a:ext cx="4480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API 메뉴 선택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914400" y="2999232"/>
            <a:ext cx="310896" cy="310896"/>
          </a:xfrm>
          <a:prstGeom prst="ellipse">
            <a:avLst/>
          </a:prstGeom>
          <a:solidFill>
            <a:srgbClr val="00A89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14400" y="2999232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3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353312" y="2980944"/>
            <a:ext cx="4480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Project URL 복사 → 메모장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914400" y="3383280"/>
            <a:ext cx="310896" cy="310896"/>
          </a:xfrm>
          <a:prstGeom prst="ellipse">
            <a:avLst/>
          </a:prstGeom>
          <a:solidFill>
            <a:srgbClr val="00A89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14400" y="338328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4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353312" y="3364992"/>
            <a:ext cx="4480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anon public 키 복사 → 메모장</a:t>
            </a:r>
            <a:endParaRPr lang="en-US" sz="1350" dirty="0"/>
          </a:p>
        </p:txBody>
      </p:sp>
      <p:sp>
        <p:nvSpPr>
          <p:cNvPr id="18" name="Shape 16"/>
          <p:cNvSpPr/>
          <p:nvPr/>
        </p:nvSpPr>
        <p:spPr>
          <a:xfrm>
            <a:off x="6373368" y="1572768"/>
            <a:ext cx="5248656" cy="2286000"/>
          </a:xfrm>
          <a:prstGeom prst="roundRect">
            <a:avLst>
              <a:gd name="adj" fmla="val 3200"/>
            </a:avLst>
          </a:prstGeom>
          <a:solidFill>
            <a:srgbClr val="0B2F3A"/>
          </a:solidFill>
          <a:ln w="12700">
            <a:solidFill>
              <a:srgbClr val="333333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6629400" y="1719072"/>
            <a:ext cx="47365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2C39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메모장에 이런 모양으로 적어두세요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6629400" y="2029968"/>
            <a:ext cx="4736592" cy="16276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200" b="1" dirty="0">
                <a:solidFill>
                  <a:srgbClr val="02C39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Project URL</a:t>
            </a: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D9E8E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https://abcdefgh.supabase.co</a:t>
            </a: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b="1" dirty="0">
                <a:solidFill>
                  <a:srgbClr val="02C39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anon public key</a:t>
            </a: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D9E8E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eyJhbGciOiJIUzI1NiIsInR5cCI6...</a:t>
            </a: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8CA0A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(아주 긴 문자열입니다)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66928" y="4069080"/>
            <a:ext cx="5486400" cy="2103120"/>
          </a:xfrm>
          <a:prstGeom prst="roundRect">
            <a:avLst>
              <a:gd name="adj" fmla="val 4348"/>
            </a:avLst>
          </a:prstGeom>
          <a:solidFill>
            <a:srgbClr val="E6F4F3"/>
          </a:solidFill>
          <a:ln w="12700">
            <a:solidFill>
              <a:srgbClr val="C9E5E2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886968" y="4251960"/>
            <a:ext cx="4846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2809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anon key — 공개돼도 괜찮습니다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886968" y="4617720"/>
            <a:ext cx="484632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8000"/>
              </a:lnSpc>
              <a:buNone/>
            </a:pPr>
            <a:r>
              <a:rPr lang="en-US" sz="1300" dirty="0">
                <a:solidFill>
                  <a:srgbClr val="02809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건물 현관 출입증 같은 것입니다. 앞에서 걸어둔 잠금(RLS) 덕분에 이 열쇠로는 '신청서 넣기'만 되고 '접수 내역 꺼내보기'는 안 됩니다.</a:t>
            </a:r>
            <a:endParaRPr lang="en-US" sz="130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300" dirty="0">
                <a:solidFill>
                  <a:srgbClr val="02809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웹페이지 코드 안에 그대로 들어가도 문제없습니다.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6373368" y="4069080"/>
            <a:ext cx="5248656" cy="2103120"/>
          </a:xfrm>
          <a:prstGeom prst="roundRect">
            <a:avLst>
              <a:gd name="adj" fmla="val 4348"/>
            </a:avLst>
          </a:prstGeom>
          <a:solidFill>
            <a:srgbClr val="FFFFFF"/>
          </a:solidFill>
          <a:ln w="12700">
            <a:solidFill>
              <a:srgbClr val="B3261E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693408" y="4251960"/>
            <a:ext cx="4572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B3261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service_role key — 절대 금지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6693408" y="4617720"/>
            <a:ext cx="457200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8000"/>
              </a:lnSpc>
              <a:buNone/>
            </a:pPr>
            <a:r>
              <a:rPr lang="en-US" sz="13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같은 화면에 있는 마스터 키입니다. 모든 잠금을 무시하고 신청자 정보 전체를 열람·삭제할 수 있습니다.</a:t>
            </a:r>
            <a:endParaRPr lang="en-US" sz="130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3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웹페이지·카톡·메일·AI 채팅창 어디에도 붙여넣지 마세요. 유출되면 개인정보 사고입니다.</a:t>
            </a:r>
            <a:endParaRPr lang="en-US" sz="13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1055096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프롬프트 ③ 신청·문의 접수 연결하기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66928" y="950976"/>
            <a:ext cx="1105509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안내는 되지만, 아직 신청 내용이 어디에도 저장되지 않습니다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66928" y="1554480"/>
            <a:ext cx="6949440" cy="4206240"/>
          </a:xfrm>
          <a:prstGeom prst="roundRect">
            <a:avLst>
              <a:gd name="adj" fmla="val 1739"/>
            </a:avLst>
          </a:prstGeom>
          <a:solidFill>
            <a:srgbClr val="0B2F3A"/>
          </a:solidFill>
          <a:ln w="12700">
            <a:solidFill>
              <a:srgbClr val="333333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822960" y="1700784"/>
            <a:ext cx="64373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2C39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같은 대화창에 이어서 붙여넣기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822960" y="2011680"/>
            <a:ext cx="6437376" cy="35478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맨 아래 '신청·문의하기' 버튼을 누르면</a:t>
            </a: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입력 칸이 열리고, Supabase에 저장되게 해줘.</a:t>
            </a: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D9E8E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- CDN 방식 @supabase/supabase-js@2 사용</a:t>
            </a: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D9E8E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- Project URL:</a:t>
            </a: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b="1" dirty="0">
                <a:solidFill>
                  <a:srgbClr val="02C39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 https://abcdefgh.supabase.co</a:t>
            </a: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b="1" dirty="0">
                <a:solidFill>
                  <a:srgbClr val="02C39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- anon key: eyJhbGciOiJIUzI1Ni...</a:t>
            </a: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D9E8E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- 테이블 이름: applications</a:t>
            </a: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D9E8E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- 컬럼: org, name, phone, type, memo</a:t>
            </a: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D9E8E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- type은 씨앗형/성장형/협력형 중 고르게</a:t>
            </a: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D9E8E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저장에 성공하면 초록색 큰 글씨로 안내하고,</a:t>
            </a: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D9E8E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실패하면 빨간 글씨로 '다시 시도해 주세요'를</a:t>
            </a: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D9E8E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보여줘. 연락처는 숫자만 입력되게 해줘.</a:t>
            </a: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F0B27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수정된 전체 코드를 처음부터 끝까지 다시 줘.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7836408" y="1554480"/>
            <a:ext cx="3785616" cy="2011680"/>
          </a:xfrm>
          <a:prstGeom prst="roundRect">
            <a:avLst>
              <a:gd name="adj" fmla="val 4545"/>
            </a:avLst>
          </a:prstGeom>
          <a:solidFill>
            <a:srgbClr val="E6F4F3"/>
          </a:solidFill>
          <a:ln w="12700">
            <a:solidFill>
              <a:srgbClr val="C9E5E2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8110728" y="1737360"/>
            <a:ext cx="3291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2809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바로 확인하는 방법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8110728" y="2103120"/>
            <a:ext cx="329184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02809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① 내 화면에서 '홍길동 / 010-0000-0000'으로 시험 신청</a:t>
            </a:r>
            <a:endParaRPr lang="en-US" sz="12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02809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② Supabase → Table Editor → applications</a:t>
            </a:r>
            <a:endParaRPr lang="en-US" sz="12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02809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③ 방금 넣은 줄이 보이면 성공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7836408" y="3730752"/>
            <a:ext cx="3785616" cy="2029968"/>
          </a:xfrm>
          <a:prstGeom prst="roundRect">
            <a:avLst>
              <a:gd name="adj" fmla="val 4505"/>
            </a:avLst>
          </a:prstGeom>
          <a:solidFill>
            <a:srgbClr val="FFFFFF"/>
          </a:solidFill>
          <a:ln w="12700">
            <a:solidFill>
              <a:srgbClr val="DCE7E7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8110728" y="3913632"/>
            <a:ext cx="3291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자주 나오는 실수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8110728" y="4261104"/>
            <a:ext cx="32918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URL 끝에 / 를 붙여서 복사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anon key를 중간에서 잘라 복사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테이블 이름 대소문자 다름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RLS 정책을 안 만들어 저장 거부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1055096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오늘 2시간 뒤, 손에 남는 것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66928" y="950976"/>
            <a:ext cx="1105509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연습용 예제가 아니라 내일 공고에 바로 붙일 수 있는 결과물 3가지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66928" y="1600200"/>
            <a:ext cx="3520440" cy="320040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DCE7E7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886968" y="1828800"/>
            <a:ext cx="1371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2809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01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886968" y="2542032"/>
            <a:ext cx="2880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사업 안내 페이지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886968" y="2999232"/>
            <a:ext cx="2880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계획서 한 건이</a:t>
            </a:r>
            <a:endParaRPr lang="en-US" sz="14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학교가 읽는 한 장으로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886968" y="4041648"/>
            <a:ext cx="2148840" cy="384048"/>
          </a:xfrm>
          <a:prstGeom prst="roundRect">
            <a:avLst>
              <a:gd name="adj" fmla="val 47619"/>
            </a:avLst>
          </a:prstGeom>
          <a:solidFill>
            <a:srgbClr val="E6F4F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86968" y="4041648"/>
            <a:ext cx="2148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2809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Cloudflare Pages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325112" y="1600200"/>
            <a:ext cx="3520440" cy="320040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DCE7E7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4645152" y="1828800"/>
            <a:ext cx="1371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0A89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02</a:t>
            </a:r>
            <a:endParaRPr lang="en-US" sz="4000" dirty="0"/>
          </a:p>
        </p:txBody>
      </p:sp>
      <p:sp>
        <p:nvSpPr>
          <p:cNvPr id="12" name="Text 10"/>
          <p:cNvSpPr/>
          <p:nvPr/>
        </p:nvSpPr>
        <p:spPr>
          <a:xfrm>
            <a:off x="4645152" y="2542032"/>
            <a:ext cx="2880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자동으로 쌓이는 신청</a:t>
            </a:r>
            <a:endParaRPr lang="en-US" sz="1900" dirty="0"/>
          </a:p>
        </p:txBody>
      </p:sp>
      <p:sp>
        <p:nvSpPr>
          <p:cNvPr id="13" name="Text 11"/>
          <p:cNvSpPr/>
          <p:nvPr/>
        </p:nvSpPr>
        <p:spPr>
          <a:xfrm>
            <a:off x="4645152" y="2999232"/>
            <a:ext cx="2880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문의·신청이</a:t>
            </a:r>
            <a:endParaRPr lang="en-US" sz="14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표에 한 줄씩 저장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4645152" y="4041648"/>
            <a:ext cx="2148840" cy="384048"/>
          </a:xfrm>
          <a:prstGeom prst="roundRect">
            <a:avLst>
              <a:gd name="adj" fmla="val 47619"/>
            </a:avLst>
          </a:prstGeom>
          <a:solidFill>
            <a:srgbClr val="E6F4F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645152" y="4041648"/>
            <a:ext cx="2148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2809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Supabase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8083296" y="1600200"/>
            <a:ext cx="3520440" cy="320040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DCE7E7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403336" y="1828800"/>
            <a:ext cx="1371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2C39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03</a:t>
            </a:r>
            <a:endParaRPr lang="en-US" sz="4000" dirty="0"/>
          </a:p>
        </p:txBody>
      </p:sp>
      <p:sp>
        <p:nvSpPr>
          <p:cNvPr id="18" name="Text 16"/>
          <p:cNvSpPr/>
          <p:nvPr/>
        </p:nvSpPr>
        <p:spPr>
          <a:xfrm>
            <a:off x="8403336" y="2542032"/>
            <a:ext cx="2880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멈추면 알려주는 감시</a:t>
            </a:r>
            <a:endParaRPr lang="en-US" sz="1900" dirty="0"/>
          </a:p>
        </p:txBody>
      </p:sp>
      <p:sp>
        <p:nvSpPr>
          <p:cNvPr id="19" name="Text 17"/>
          <p:cNvSpPr/>
          <p:nvPr/>
        </p:nvSpPr>
        <p:spPr>
          <a:xfrm>
            <a:off x="8403336" y="2999232"/>
            <a:ext cx="2880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마감 전날 밤에</a:t>
            </a:r>
            <a:endParaRPr lang="en-US" sz="14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페이지가 죽으면 즉시 알림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8403336" y="4041648"/>
            <a:ext cx="2148840" cy="384048"/>
          </a:xfrm>
          <a:prstGeom prst="roundRect">
            <a:avLst>
              <a:gd name="adj" fmla="val 47619"/>
            </a:avLst>
          </a:prstGeom>
          <a:solidFill>
            <a:srgbClr val="E6F4F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403336" y="4041648"/>
            <a:ext cx="2148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2809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Uptime Robot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566928" y="5029200"/>
            <a:ext cx="11055096" cy="868680"/>
          </a:xfrm>
          <a:prstGeom prst="roundRect">
            <a:avLst>
              <a:gd name="adj" fmla="val 10526"/>
            </a:avLst>
          </a:prstGeom>
          <a:solidFill>
            <a:srgbClr val="FDF1E5"/>
          </a:solidFill>
          <a:ln w="12700">
            <a:solidFill>
              <a:srgbClr val="F0D9BE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932688" y="5029200"/>
            <a:ext cx="1032357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8A4B1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코드는 단 한 줄도 직접 쓰지 않습니다. 우리가 하는 일은 '계획서에서 무엇을 보여줄지 고르는 것' 뿐입니다.</a:t>
            </a:r>
            <a:endParaRPr lang="en-US" sz="16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1055096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프롬프트 ④ 안 될 때 고치는 법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66928" y="950976"/>
            <a:ext cx="1105509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오류는 실패가 아니라 '다음에 뭘 물어볼지 알려주는 안내문'입니다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66928" y="1572768"/>
            <a:ext cx="4754880" cy="9144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DCE7E7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786384" y="1801368"/>
            <a:ext cx="457200" cy="457200"/>
          </a:xfrm>
          <a:prstGeom prst="ellipse">
            <a:avLst/>
          </a:prstGeom>
          <a:solidFill>
            <a:srgbClr val="E170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86384" y="180136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389888" y="1700784"/>
            <a:ext cx="37033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F12 키를 누른다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389888" y="2029968"/>
            <a:ext cx="3703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브라우저 개발자 도구가 열립니다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566928" y="2596896"/>
            <a:ext cx="4754880" cy="914400"/>
          </a:xfrm>
          <a:prstGeom prst="roundRect">
            <a:avLst>
              <a:gd name="adj" fmla="val 10000"/>
            </a:avLst>
          </a:prstGeom>
          <a:solidFill>
            <a:srgbClr val="F3F8F8"/>
          </a:solidFill>
          <a:ln w="12700">
            <a:solidFill>
              <a:srgbClr val="F3F8F8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786384" y="2825496"/>
            <a:ext cx="457200" cy="457200"/>
          </a:xfrm>
          <a:prstGeom prst="ellipse">
            <a:avLst/>
          </a:prstGeom>
          <a:solidFill>
            <a:srgbClr val="E170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86384" y="282549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389888" y="2724912"/>
            <a:ext cx="37033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Console 탭을 클릭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1389888" y="3054096"/>
            <a:ext cx="3703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빨간 글씨가 오류 메시지입니다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566928" y="3621024"/>
            <a:ext cx="4754880" cy="9144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DCE7E7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786384" y="3849624"/>
            <a:ext cx="457200" cy="457200"/>
          </a:xfrm>
          <a:prstGeom prst="ellipse">
            <a:avLst/>
          </a:prstGeom>
          <a:solidFill>
            <a:srgbClr val="E170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86384" y="384962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3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389888" y="3749040"/>
            <a:ext cx="37033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빨간 글씨를 통째로 복사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1389888" y="4078224"/>
            <a:ext cx="3703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일부만 말고 전체를 드래그해서 복사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566928" y="4645152"/>
            <a:ext cx="4754880" cy="914400"/>
          </a:xfrm>
          <a:prstGeom prst="roundRect">
            <a:avLst>
              <a:gd name="adj" fmla="val 10000"/>
            </a:avLst>
          </a:prstGeom>
          <a:solidFill>
            <a:srgbClr val="F3F8F8"/>
          </a:solidFill>
          <a:ln w="12700">
            <a:solidFill>
              <a:srgbClr val="F3F8F8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786384" y="4873752"/>
            <a:ext cx="457200" cy="457200"/>
          </a:xfrm>
          <a:prstGeom prst="ellipse">
            <a:avLst/>
          </a:prstGeom>
          <a:solidFill>
            <a:srgbClr val="E170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86384" y="487375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4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389888" y="4773168"/>
            <a:ext cx="37033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AI에게 그대로 붙여넣기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1389888" y="5102352"/>
            <a:ext cx="3703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번역하거나 요약하지 마세요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5641848" y="1572768"/>
            <a:ext cx="5980176" cy="2788920"/>
          </a:xfrm>
          <a:prstGeom prst="roundRect">
            <a:avLst>
              <a:gd name="adj" fmla="val 2623"/>
            </a:avLst>
          </a:prstGeom>
          <a:solidFill>
            <a:srgbClr val="0B2F3A"/>
          </a:solidFill>
          <a:ln w="12700">
            <a:solidFill>
              <a:srgbClr val="333333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5897880" y="1719072"/>
            <a:ext cx="54681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2C39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붙여넣기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5897880" y="2029968"/>
            <a:ext cx="5468112" cy="21305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신청 버튼을 눌렀는데 아무 반응이 없어.</a:t>
            </a:r>
            <a:endParaRPr lang="en-US" sz="13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브라우저 콘솔에 이런 오류가 나와:</a:t>
            </a:r>
            <a:endParaRPr lang="en-US" sz="1300" dirty="0"/>
          </a:p>
          <a:p>
            <a:pPr indent="0" marL="0">
              <a:lnSpc>
                <a:spcPct val="118000"/>
              </a:lnSpc>
              <a:buNone/>
            </a:pPr>
            <a:endParaRPr lang="en-US" sz="13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300" b="1" dirty="0">
                <a:solidFill>
                  <a:srgbClr val="F0B27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[ 여기에 빨간 오류 메시지 전체 붙여넣기 ]</a:t>
            </a:r>
            <a:endParaRPr lang="en-US" sz="1300" dirty="0"/>
          </a:p>
          <a:p>
            <a:pPr indent="0" marL="0">
              <a:lnSpc>
                <a:spcPct val="118000"/>
              </a:lnSpc>
              <a:buNone/>
            </a:pPr>
            <a:endParaRPr lang="en-US" sz="13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300" dirty="0">
                <a:solidFill>
                  <a:srgbClr val="D9E8E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원인이 뭐고 어떻게 고치면 되는지 알려주고,</a:t>
            </a:r>
            <a:endParaRPr lang="en-US" sz="13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300" dirty="0">
                <a:solidFill>
                  <a:srgbClr val="D9E8E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수정된 전체 코드를 다시 줘.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5641848" y="4526280"/>
            <a:ext cx="5980176" cy="1600200"/>
          </a:xfrm>
          <a:prstGeom prst="roundRect">
            <a:avLst>
              <a:gd name="adj" fmla="val 5714"/>
            </a:avLst>
          </a:prstGeom>
          <a:solidFill>
            <a:srgbClr val="FDF1E5"/>
          </a:solidFill>
          <a:ln w="12700">
            <a:solidFill>
              <a:srgbClr val="F0D9BE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5961888" y="4709160"/>
            <a:ext cx="5303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8A4B1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이 한 장만 기억하셔도 됩니다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5961888" y="5047488"/>
            <a:ext cx="53035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8000"/>
              </a:lnSpc>
              <a:buNone/>
            </a:pPr>
            <a:r>
              <a:rPr lang="en-US" sz="1250" dirty="0">
                <a:solidFill>
                  <a:srgbClr val="8A4B1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바이브코딩의 실력 차이는 '한 번에 성공하는가'가 아니라 '막혔을 때 물어볼 줄 아는가'에서 납니다. 오류 메시지를 그대로 복사해 물어보면 대부분 두세 번 안에 해결됩니다.</a:t>
            </a:r>
            <a:endParaRPr lang="en-US" sz="12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1055096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학교가 한 번에 읽는 안내문 5원칙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66928" y="950976"/>
            <a:ext cx="1105509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프롬프트에 이 문장들을 넣기만 하면 AI가 알아서 반영합니다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66928" y="1536192"/>
            <a:ext cx="11055096" cy="82296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DCE7E7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04672" y="1719072"/>
            <a:ext cx="457200" cy="457200"/>
          </a:xfrm>
          <a:prstGeom prst="ellipse">
            <a:avLst/>
          </a:prstGeom>
          <a:solidFill>
            <a:srgbClr val="02809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04672" y="171907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408176" y="1536192"/>
            <a:ext cx="30175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마감일을 가장 크게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4498848" y="1536192"/>
            <a:ext cx="3931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학교가 첫 화면에서 제일 먼저 찾는 정보입니다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8567928" y="1682496"/>
            <a:ext cx="3017520" cy="530352"/>
          </a:xfrm>
          <a:prstGeom prst="roundRect">
            <a:avLst>
              <a:gd name="adj" fmla="val 13793"/>
            </a:avLst>
          </a:prstGeom>
          <a:solidFill>
            <a:srgbClr val="0B2F3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705088" y="1682496"/>
            <a:ext cx="27432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2C39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"마감일을 가장 크고 눈에 띄게"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566928" y="2478024"/>
            <a:ext cx="11055096" cy="822960"/>
          </a:xfrm>
          <a:prstGeom prst="roundRect">
            <a:avLst>
              <a:gd name="adj" fmla="val 11111"/>
            </a:avLst>
          </a:prstGeom>
          <a:solidFill>
            <a:srgbClr val="F3F8F8"/>
          </a:solidFill>
          <a:ln w="12700">
            <a:solidFill>
              <a:srgbClr val="F3F8F8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804672" y="2660904"/>
            <a:ext cx="457200" cy="457200"/>
          </a:xfrm>
          <a:prstGeom prst="ellipse">
            <a:avLst/>
          </a:prstGeom>
          <a:solidFill>
            <a:srgbClr val="00A89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04672" y="266090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408176" y="2478024"/>
            <a:ext cx="30175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글씨는 18px 이상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498848" y="2478024"/>
            <a:ext cx="3931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본문 18px, 제목 28px 이상. 휴대폰에서 확대 없이 읽히게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8567928" y="2624328"/>
            <a:ext cx="3017520" cy="530352"/>
          </a:xfrm>
          <a:prstGeom prst="roundRect">
            <a:avLst>
              <a:gd name="adj" fmla="val 13793"/>
            </a:avLst>
          </a:prstGeom>
          <a:solidFill>
            <a:srgbClr val="0B2F3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705088" y="2624328"/>
            <a:ext cx="27432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2C39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"본문 18px, 제목 28px 이상으로"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566928" y="3419856"/>
            <a:ext cx="11055096" cy="82296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DCE7E7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804672" y="3602736"/>
            <a:ext cx="457200" cy="457200"/>
          </a:xfrm>
          <a:prstGeom prst="ellipse">
            <a:avLst/>
          </a:prstGeom>
          <a:solidFill>
            <a:srgbClr val="02C39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04672" y="360273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3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408176" y="3419856"/>
            <a:ext cx="30175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표는 휴대폰에서 세로로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4498848" y="3419856"/>
            <a:ext cx="3931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가로로 넘치는 표는 아무도 끝까지 안 봅니다</a:t>
            </a:r>
            <a:endParaRPr lang="en-US" sz="1250" dirty="0"/>
          </a:p>
        </p:txBody>
      </p:sp>
      <p:sp>
        <p:nvSpPr>
          <p:cNvPr id="23" name="Shape 21"/>
          <p:cNvSpPr/>
          <p:nvPr/>
        </p:nvSpPr>
        <p:spPr>
          <a:xfrm>
            <a:off x="8567928" y="3566160"/>
            <a:ext cx="3017520" cy="530352"/>
          </a:xfrm>
          <a:prstGeom prst="roundRect">
            <a:avLst>
              <a:gd name="adj" fmla="val 13793"/>
            </a:avLst>
          </a:prstGeom>
          <a:solidFill>
            <a:srgbClr val="0B2F3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705088" y="3566160"/>
            <a:ext cx="27432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2C39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"표가 가로로 넘치지 않게"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566928" y="4361688"/>
            <a:ext cx="11055096" cy="822960"/>
          </a:xfrm>
          <a:prstGeom prst="roundRect">
            <a:avLst>
              <a:gd name="adj" fmla="val 11111"/>
            </a:avLst>
          </a:prstGeom>
          <a:solidFill>
            <a:srgbClr val="F3F8F8"/>
          </a:solidFill>
          <a:ln w="12700">
            <a:solidFill>
              <a:srgbClr val="F3F8F8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804672" y="4544568"/>
            <a:ext cx="457200" cy="457200"/>
          </a:xfrm>
          <a:prstGeom prst="ellipse">
            <a:avLst/>
          </a:prstGeom>
          <a:solidFill>
            <a:srgbClr val="02809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04672" y="454456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4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1408176" y="4361688"/>
            <a:ext cx="30175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한 문장에 한 정보만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4498848" y="4361688"/>
            <a:ext cx="3931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'~하고자 함' 같은 공문 말투를 걷어냅니다</a:t>
            </a:r>
            <a:endParaRPr lang="en-US" sz="1250" dirty="0"/>
          </a:p>
        </p:txBody>
      </p:sp>
      <p:sp>
        <p:nvSpPr>
          <p:cNvPr id="30" name="Shape 28"/>
          <p:cNvSpPr/>
          <p:nvPr/>
        </p:nvSpPr>
        <p:spPr>
          <a:xfrm>
            <a:off x="8567928" y="4507992"/>
            <a:ext cx="3017520" cy="530352"/>
          </a:xfrm>
          <a:prstGeom prst="roundRect">
            <a:avLst>
              <a:gd name="adj" fmla="val 13793"/>
            </a:avLst>
          </a:prstGeom>
          <a:solidFill>
            <a:srgbClr val="0B2F3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8705088" y="4507992"/>
            <a:ext cx="27432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2C39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"한 문장에 한 가지 정보만"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566928" y="5303520"/>
            <a:ext cx="11055096" cy="82296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DCE7E7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804672" y="5486400"/>
            <a:ext cx="457200" cy="457200"/>
          </a:xfrm>
          <a:prstGeom prst="ellipse">
            <a:avLst/>
          </a:prstGeom>
          <a:solidFill>
            <a:srgbClr val="00A89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804672" y="54864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5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1408176" y="5303520"/>
            <a:ext cx="30175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버튼은 하나만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4498848" y="5303520"/>
            <a:ext cx="3931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신청·문의 버튼 하나. 선택지가 많으면 아무것도 안 누릅니다</a:t>
            </a:r>
            <a:endParaRPr lang="en-US" sz="1250" dirty="0"/>
          </a:p>
        </p:txBody>
      </p:sp>
      <p:sp>
        <p:nvSpPr>
          <p:cNvPr id="37" name="Shape 35"/>
          <p:cNvSpPr/>
          <p:nvPr/>
        </p:nvSpPr>
        <p:spPr>
          <a:xfrm>
            <a:off x="8567928" y="5449824"/>
            <a:ext cx="3017520" cy="530352"/>
          </a:xfrm>
          <a:prstGeom prst="roundRect">
            <a:avLst>
              <a:gd name="adj" fmla="val 13793"/>
            </a:avLst>
          </a:prstGeom>
          <a:solidFill>
            <a:srgbClr val="0B2F3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8705088" y="5449824"/>
            <a:ext cx="27432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2C39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"맨 아래에 버튼 1개만"</a:t>
            </a:r>
            <a:endParaRPr lang="en-US" sz="1100" dirty="0"/>
          </a:p>
        </p:txBody>
      </p:sp>
      <p:sp>
        <p:nvSpPr>
          <p:cNvPr id="39" name="Text 37"/>
          <p:cNvSpPr/>
          <p:nvPr/>
        </p:nvSpPr>
        <p:spPr>
          <a:xfrm>
            <a:off x="566928" y="6217920"/>
            <a:ext cx="110550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CA0A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※ 공고문·안내문을 만들 때마다 그대로 쓰는 원칙입니다. 학부모·학생 대상 화면에도 동일하게 적용됩니다.</a:t>
            </a:r>
            <a:endParaRPr lang="en-US" sz="11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310896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02809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66928" y="310896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실습 6-1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2121408" y="310896"/>
            <a:ext cx="9509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내 컴퓨터 속 파일을 인터넷에 올리기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566928" y="914400"/>
            <a:ext cx="11155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Cloudflare Pages · 소요시간 12분 · 파일을 끌어다 놓으면 끝납니다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566928" y="1463040"/>
            <a:ext cx="6766560" cy="731520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 w="12700">
            <a:solidFill>
              <a:srgbClr val="DCE7E7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786384" y="1600200"/>
            <a:ext cx="457200" cy="457200"/>
          </a:xfrm>
          <a:prstGeom prst="ellipse">
            <a:avLst/>
          </a:prstGeom>
          <a:solidFill>
            <a:srgbClr val="02809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86384" y="16002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389888" y="1499616"/>
            <a:ext cx="5715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index.html을 폴더에 담기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389888" y="1828800"/>
            <a:ext cx="5715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바탕화면에 'notice' 폴더를 만들고 그 안에 넣습니다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566928" y="2304288"/>
            <a:ext cx="6766560" cy="731520"/>
          </a:xfrm>
          <a:prstGeom prst="roundRect">
            <a:avLst>
              <a:gd name="adj" fmla="val 12500"/>
            </a:avLst>
          </a:prstGeom>
          <a:solidFill>
            <a:srgbClr val="F3F8F8"/>
          </a:solidFill>
          <a:ln w="12700">
            <a:solidFill>
              <a:srgbClr val="F3F8F8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786384" y="2441448"/>
            <a:ext cx="457200" cy="457200"/>
          </a:xfrm>
          <a:prstGeom prst="ellipse">
            <a:avLst/>
          </a:prstGeom>
          <a:solidFill>
            <a:srgbClr val="02809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86384" y="244144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389888" y="2340864"/>
            <a:ext cx="5715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Cloudflare 로그인 → Workers &amp; Pages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1389888" y="2670048"/>
            <a:ext cx="5715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왼쪽 메뉴에 있습니다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566928" y="3145536"/>
            <a:ext cx="6766560" cy="731520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 w="12700">
            <a:solidFill>
              <a:srgbClr val="DCE7E7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786384" y="3282696"/>
            <a:ext cx="457200" cy="457200"/>
          </a:xfrm>
          <a:prstGeom prst="ellipse">
            <a:avLst/>
          </a:prstGeom>
          <a:solidFill>
            <a:srgbClr val="02809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86384" y="328269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3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389888" y="3182112"/>
            <a:ext cx="5715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Create → Pages → Upload assets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1389888" y="3511296"/>
            <a:ext cx="5715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'Connect to Git'이 아니라 직접 업로드 방식을 고릅니다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66928" y="3986784"/>
            <a:ext cx="6766560" cy="731520"/>
          </a:xfrm>
          <a:prstGeom prst="roundRect">
            <a:avLst>
              <a:gd name="adj" fmla="val 12500"/>
            </a:avLst>
          </a:prstGeom>
          <a:solidFill>
            <a:srgbClr val="F3F8F8"/>
          </a:solidFill>
          <a:ln w="12700">
            <a:solidFill>
              <a:srgbClr val="F3F8F8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786384" y="4123944"/>
            <a:ext cx="457200" cy="457200"/>
          </a:xfrm>
          <a:prstGeom prst="ellipse">
            <a:avLst/>
          </a:prstGeom>
          <a:solidFill>
            <a:srgbClr val="02809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86384" y="412394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4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1389888" y="4023360"/>
            <a:ext cx="5715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프로젝트 이름 입력 후 폴더 끌어다 놓기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1389888" y="4352544"/>
            <a:ext cx="5715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이름이 곧 주소가 됩니다. 영문 소문자와 하이픈만 사용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566928" y="4828032"/>
            <a:ext cx="6766560" cy="731520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 w="12700">
            <a:solidFill>
              <a:srgbClr val="DCE7E7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786384" y="4965192"/>
            <a:ext cx="457200" cy="457200"/>
          </a:xfrm>
          <a:prstGeom prst="ellipse">
            <a:avLst/>
          </a:prstGeom>
          <a:solidFill>
            <a:srgbClr val="02809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786384" y="496519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5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1389888" y="4864608"/>
            <a:ext cx="5715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Deploy 클릭 → 30초 대기</a:t>
            </a:r>
            <a:endParaRPr lang="en-US" sz="1500" dirty="0"/>
          </a:p>
        </p:txBody>
      </p:sp>
      <p:sp>
        <p:nvSpPr>
          <p:cNvPr id="30" name="Text 28"/>
          <p:cNvSpPr/>
          <p:nvPr/>
        </p:nvSpPr>
        <p:spPr>
          <a:xfrm>
            <a:off x="1389888" y="5193792"/>
            <a:ext cx="5715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주소가 나오면 완료. 휴대폰에서도 열어 보세요</a:t>
            </a:r>
            <a:endParaRPr lang="en-US" sz="1200" dirty="0"/>
          </a:p>
        </p:txBody>
      </p:sp>
      <p:sp>
        <p:nvSpPr>
          <p:cNvPr id="31" name="Shape 29"/>
          <p:cNvSpPr/>
          <p:nvPr/>
        </p:nvSpPr>
        <p:spPr>
          <a:xfrm>
            <a:off x="7653528" y="1463040"/>
            <a:ext cx="3968496" cy="1463040"/>
          </a:xfrm>
          <a:prstGeom prst="roundRect">
            <a:avLst>
              <a:gd name="adj" fmla="val 5000"/>
            </a:avLst>
          </a:prstGeom>
          <a:solidFill>
            <a:srgbClr val="0B2F3A"/>
          </a:solidFill>
          <a:ln w="12700">
            <a:solidFill>
              <a:srgbClr val="333333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7909560" y="1609344"/>
            <a:ext cx="34564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2C39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이런 주소가 만들어집니다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7909560" y="1920240"/>
            <a:ext cx="3456432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250" b="1" dirty="0">
                <a:solidFill>
                  <a:srgbClr val="02C39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https://pocheon-village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b="1" dirty="0">
                <a:solidFill>
                  <a:srgbClr val="02C39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     .pages.dev</a:t>
            </a:r>
            <a:endParaRPr lang="en-US" sz="1250" dirty="0"/>
          </a:p>
        </p:txBody>
      </p:sp>
      <p:sp>
        <p:nvSpPr>
          <p:cNvPr id="34" name="Shape 32"/>
          <p:cNvSpPr/>
          <p:nvPr/>
        </p:nvSpPr>
        <p:spPr>
          <a:xfrm>
            <a:off x="7653528" y="3090672"/>
            <a:ext cx="3968496" cy="1417320"/>
          </a:xfrm>
          <a:prstGeom prst="roundRect">
            <a:avLst>
              <a:gd name="adj" fmla="val 6452"/>
            </a:avLst>
          </a:prstGeom>
          <a:solidFill>
            <a:srgbClr val="E6F4F3"/>
          </a:solidFill>
          <a:ln w="12700">
            <a:solidFill>
              <a:srgbClr val="C9E5E2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7927848" y="3255264"/>
            <a:ext cx="3474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2809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여기서 감동 포인트</a:t>
            </a:r>
            <a:endParaRPr lang="en-US" sz="1400" dirty="0"/>
          </a:p>
        </p:txBody>
      </p:sp>
      <p:sp>
        <p:nvSpPr>
          <p:cNvPr id="36" name="Text 34"/>
          <p:cNvSpPr/>
          <p:nvPr/>
        </p:nvSpPr>
        <p:spPr>
          <a:xfrm>
            <a:off x="7927848" y="3584448"/>
            <a:ext cx="34747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02809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이 주소를 공고문·문자·카톡에 붙여 보내면 누구나 열 수 있습니다. 서버도, 도메인 구입도, 예산도 필요 없습니다.</a:t>
            </a:r>
            <a:endParaRPr lang="en-US" sz="1200" dirty="0"/>
          </a:p>
        </p:txBody>
      </p:sp>
      <p:sp>
        <p:nvSpPr>
          <p:cNvPr id="37" name="Shape 35"/>
          <p:cNvSpPr/>
          <p:nvPr/>
        </p:nvSpPr>
        <p:spPr>
          <a:xfrm>
            <a:off x="7653528" y="4663440"/>
            <a:ext cx="3968496" cy="1463040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DCE7E7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38" name="Text 36"/>
          <p:cNvSpPr/>
          <p:nvPr/>
        </p:nvSpPr>
        <p:spPr>
          <a:xfrm>
            <a:off x="7927848" y="4828032"/>
            <a:ext cx="3474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고칠 때는?</a:t>
            </a:r>
            <a:endParaRPr lang="en-US" sz="1400" dirty="0"/>
          </a:p>
        </p:txBody>
      </p:sp>
      <p:sp>
        <p:nvSpPr>
          <p:cNvPr id="39" name="Text 37"/>
          <p:cNvSpPr/>
          <p:nvPr/>
        </p:nvSpPr>
        <p:spPr>
          <a:xfrm>
            <a:off x="7927848" y="5157216"/>
            <a:ext cx="3474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AI에게 다시 고쳐 달라고 한 뒤, 같은 프로젝트에서 'Create new deployment'로 파일을 다시 올리면 주소는 그대로 유지됩니다.</a:t>
            </a:r>
            <a:endParaRPr lang="en-US" sz="1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310896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E170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66928" y="310896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실습 6-2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2121408" y="310896"/>
            <a:ext cx="9509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멈추면 알려주는 감시병 세우기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566928" y="914400"/>
            <a:ext cx="11155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Uptime Robot · 소요시간 7분 · 신청 마감일에 페이지가 죽어 있으면 그건 민원입니다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566928" y="1463040"/>
            <a:ext cx="6766560" cy="850392"/>
          </a:xfrm>
          <a:prstGeom prst="roundRect">
            <a:avLst>
              <a:gd name="adj" fmla="val 10753"/>
            </a:avLst>
          </a:prstGeom>
          <a:solidFill>
            <a:srgbClr val="FFFFFF"/>
          </a:solidFill>
          <a:ln w="12700">
            <a:solidFill>
              <a:srgbClr val="DCE7E7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786384" y="1659636"/>
            <a:ext cx="457200" cy="457200"/>
          </a:xfrm>
          <a:prstGeom prst="ellipse">
            <a:avLst/>
          </a:prstGeom>
          <a:solidFill>
            <a:srgbClr val="E170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86384" y="165963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389888" y="1559052"/>
            <a:ext cx="5715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New monitor → HTTP(s) 선택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389888" y="1888236"/>
            <a:ext cx="5715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웹페이지를 감시하겠다는 뜻입니다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566928" y="2423160"/>
            <a:ext cx="6766560" cy="850392"/>
          </a:xfrm>
          <a:prstGeom prst="roundRect">
            <a:avLst>
              <a:gd name="adj" fmla="val 10753"/>
            </a:avLst>
          </a:prstGeom>
          <a:solidFill>
            <a:srgbClr val="F3F8F8"/>
          </a:solidFill>
          <a:ln w="12700">
            <a:solidFill>
              <a:srgbClr val="F3F8F8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786384" y="2619756"/>
            <a:ext cx="457200" cy="457200"/>
          </a:xfrm>
          <a:prstGeom prst="ellipse">
            <a:avLst/>
          </a:prstGeom>
          <a:solidFill>
            <a:srgbClr val="E170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86384" y="261975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389888" y="2519172"/>
            <a:ext cx="5715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Friendly Name에 알아볼 이름 입력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1389888" y="2848356"/>
            <a:ext cx="5715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예: 마을교육공동체 지원사업 안내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566928" y="3383280"/>
            <a:ext cx="6766560" cy="850392"/>
          </a:xfrm>
          <a:prstGeom prst="roundRect">
            <a:avLst>
              <a:gd name="adj" fmla="val 10753"/>
            </a:avLst>
          </a:prstGeom>
          <a:solidFill>
            <a:srgbClr val="FFFFFF"/>
          </a:solidFill>
          <a:ln w="12700">
            <a:solidFill>
              <a:srgbClr val="DCE7E7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786384" y="3579876"/>
            <a:ext cx="457200" cy="457200"/>
          </a:xfrm>
          <a:prstGeom prst="ellipse">
            <a:avLst/>
          </a:prstGeom>
          <a:solidFill>
            <a:srgbClr val="E170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86384" y="357987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3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389888" y="3479292"/>
            <a:ext cx="5715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URL 칸에 배포 주소 붙여넣기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1389888" y="3808476"/>
            <a:ext cx="5715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https://pocheon-village.pages.dev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66928" y="4343400"/>
            <a:ext cx="6766560" cy="850392"/>
          </a:xfrm>
          <a:prstGeom prst="roundRect">
            <a:avLst>
              <a:gd name="adj" fmla="val 10753"/>
            </a:avLst>
          </a:prstGeom>
          <a:solidFill>
            <a:srgbClr val="F3F8F8"/>
          </a:solidFill>
          <a:ln w="12700">
            <a:solidFill>
              <a:srgbClr val="F3F8F8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786384" y="4539996"/>
            <a:ext cx="457200" cy="457200"/>
          </a:xfrm>
          <a:prstGeom prst="ellipse">
            <a:avLst/>
          </a:prstGeom>
          <a:solidFill>
            <a:srgbClr val="E170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86384" y="453999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4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1389888" y="4439412"/>
            <a:ext cx="5715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점검 주기 5분 · 알림 받을 메일 지정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1389888" y="4768596"/>
            <a:ext cx="5715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업무용 메일 권장. 저장하면 즉시 감시 시작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7653528" y="1463040"/>
            <a:ext cx="3968496" cy="2103120"/>
          </a:xfrm>
          <a:prstGeom prst="roundRect">
            <a:avLst>
              <a:gd name="adj" fmla="val 4348"/>
            </a:avLst>
          </a:prstGeom>
          <a:solidFill>
            <a:srgbClr val="FFFFFF"/>
          </a:solidFill>
          <a:ln w="12700">
            <a:solidFill>
              <a:srgbClr val="DCE7E7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7927848" y="1627632"/>
            <a:ext cx="3474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이런 상황을 막아 줍니다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7927848" y="2011680"/>
            <a:ext cx="347472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신청 마감 전날 밤에 페이지가 멈춤</a:t>
            </a:r>
            <a:endParaRPr lang="en-US" sz="12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주소를 잘못 바꿔 링크가 깨짐</a:t>
            </a:r>
            <a:endParaRPr lang="en-US" sz="12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휴일에 문제가 생겨 월요일에야 발견</a:t>
            </a:r>
            <a:endParaRPr lang="en-US" sz="1250" dirty="0"/>
          </a:p>
        </p:txBody>
      </p:sp>
      <p:sp>
        <p:nvSpPr>
          <p:cNvPr id="29" name="Shape 27"/>
          <p:cNvSpPr/>
          <p:nvPr/>
        </p:nvSpPr>
        <p:spPr>
          <a:xfrm>
            <a:off x="7653528" y="3730752"/>
            <a:ext cx="3968496" cy="2286000"/>
          </a:xfrm>
          <a:prstGeom prst="roundRect">
            <a:avLst>
              <a:gd name="adj" fmla="val 4000"/>
            </a:avLst>
          </a:prstGeom>
          <a:solidFill>
            <a:srgbClr val="FDF1E5"/>
          </a:solidFill>
          <a:ln w="12700">
            <a:solidFill>
              <a:srgbClr val="F0D9BE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30" name="Text 28"/>
          <p:cNvSpPr/>
          <p:nvPr/>
        </p:nvSpPr>
        <p:spPr>
          <a:xfrm>
            <a:off x="7927848" y="3895344"/>
            <a:ext cx="3474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8A4B1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한 걸음 더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7927848" y="4224528"/>
            <a:ext cx="347472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8A4B1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무료 요금제로도 50개까지 감시할 수 있습니다. 과에서 운영 중인 안내 페이지·신청 링크를 모두 등록해 두면, 담당자가 아니라 로봇이 먼저 알아챕니다.</a:t>
            </a:r>
            <a:endParaRPr lang="en-US" sz="1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73B4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11480"/>
            <a:ext cx="10972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공개 버튼을 누르기 전에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66928" y="969264"/>
            <a:ext cx="11155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FCFC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만드는 일은 20분이면 끝나지만, 잘못 올라간 한 줄은 되돌리기 어렵습니다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66928" y="1536192"/>
            <a:ext cx="11055096" cy="704088"/>
          </a:xfrm>
          <a:prstGeom prst="roundRect">
            <a:avLst>
              <a:gd name="adj" fmla="val 12987"/>
            </a:avLst>
          </a:prstGeom>
          <a:solidFill>
            <a:srgbClr val="0E4A5C"/>
          </a:solidFill>
          <a:ln w="12700">
            <a:solidFill>
              <a:srgbClr val="17627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22960" y="1664208"/>
            <a:ext cx="438912" cy="438912"/>
          </a:xfrm>
          <a:prstGeom prst="ellipse">
            <a:avLst/>
          </a:prstGeom>
          <a:solidFill>
            <a:srgbClr val="D9534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22960" y="1664208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408176" y="1591056"/>
            <a:ext cx="10058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숫자·날짜·금액을 원문과 한 번 더 대조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408176" y="1901952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FCFC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AI는 문장을 매끄럽게 다듬다가 없는 내용을 만들어 낼 수 있습니다.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566928" y="2331720"/>
            <a:ext cx="11055096" cy="704088"/>
          </a:xfrm>
          <a:prstGeom prst="roundRect">
            <a:avLst>
              <a:gd name="adj" fmla="val 12987"/>
            </a:avLst>
          </a:prstGeom>
          <a:solidFill>
            <a:srgbClr val="0E4A5C"/>
          </a:solidFill>
          <a:ln w="12700">
            <a:solidFill>
              <a:srgbClr val="17627A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22960" y="2459736"/>
            <a:ext cx="438912" cy="438912"/>
          </a:xfrm>
          <a:prstGeom prst="ellipse">
            <a:avLst/>
          </a:prstGeom>
          <a:solidFill>
            <a:srgbClr val="D9534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2960" y="245973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408176" y="2386584"/>
            <a:ext cx="10058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확정되지 않은 사항은 싣지 않기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1408176" y="2697480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FCFC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'예정', '검토 중'인 내용은 확정 후에 올립니다.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566928" y="3127248"/>
            <a:ext cx="11055096" cy="704088"/>
          </a:xfrm>
          <a:prstGeom prst="roundRect">
            <a:avLst>
              <a:gd name="adj" fmla="val 12987"/>
            </a:avLst>
          </a:prstGeom>
          <a:solidFill>
            <a:srgbClr val="0E4A5C"/>
          </a:solidFill>
          <a:ln w="12700">
            <a:solidFill>
              <a:srgbClr val="17627A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22960" y="3255264"/>
            <a:ext cx="438912" cy="438912"/>
          </a:xfrm>
          <a:prstGeom prst="ellipse">
            <a:avLst/>
          </a:prstGeom>
          <a:solidFill>
            <a:srgbClr val="D9534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22960" y="325526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3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408176" y="3182112"/>
            <a:ext cx="10058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예산 재원·내부 검토 의견이 남아 있는지 확인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1408176" y="349300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FCFC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실습 1에서 지웠더라도 마지막에 한 번 더 훑어봅니다.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566928" y="3922776"/>
            <a:ext cx="11055096" cy="704088"/>
          </a:xfrm>
          <a:prstGeom prst="roundRect">
            <a:avLst>
              <a:gd name="adj" fmla="val 12987"/>
            </a:avLst>
          </a:prstGeom>
          <a:solidFill>
            <a:srgbClr val="0E4A5C"/>
          </a:solidFill>
          <a:ln w="12700">
            <a:solidFill>
              <a:srgbClr val="17627A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22960" y="4050792"/>
            <a:ext cx="438912" cy="438912"/>
          </a:xfrm>
          <a:prstGeom prst="ellipse">
            <a:avLst/>
          </a:prstGeom>
          <a:solidFill>
            <a:srgbClr val="02C39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22960" y="405079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4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408176" y="3977640"/>
            <a:ext cx="10058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문의처는 부서 대표번호로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1408176" y="4288536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FCFC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담당자 개인 휴대전화는 넣지 않습니다.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566928" y="4718304"/>
            <a:ext cx="11055096" cy="704088"/>
          </a:xfrm>
          <a:prstGeom prst="roundRect">
            <a:avLst>
              <a:gd name="adj" fmla="val 12987"/>
            </a:avLst>
          </a:prstGeom>
          <a:solidFill>
            <a:srgbClr val="0E4A5C"/>
          </a:solidFill>
          <a:ln w="12700">
            <a:solidFill>
              <a:srgbClr val="17627A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822960" y="4846320"/>
            <a:ext cx="438912" cy="438912"/>
          </a:xfrm>
          <a:prstGeom prst="ellipse">
            <a:avLst/>
          </a:prstGeom>
          <a:solidFill>
            <a:srgbClr val="02C39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22960" y="484632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5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1408176" y="4773168"/>
            <a:ext cx="10058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게시 전 과장·교육장 확인을 받기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1408176" y="5084064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FCFC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대외 공개 문서이므로 기존 공고문과 같은 절차를 따릅니다.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566928" y="5513832"/>
            <a:ext cx="11055096" cy="704088"/>
          </a:xfrm>
          <a:prstGeom prst="roundRect">
            <a:avLst>
              <a:gd name="adj" fmla="val 12987"/>
            </a:avLst>
          </a:prstGeom>
          <a:solidFill>
            <a:srgbClr val="0E4A5C"/>
          </a:solidFill>
          <a:ln w="12700">
            <a:solidFill>
              <a:srgbClr val="17627A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22960" y="5641848"/>
            <a:ext cx="438912" cy="438912"/>
          </a:xfrm>
          <a:prstGeom prst="ellipse">
            <a:avLst/>
          </a:prstGeom>
          <a:solidFill>
            <a:srgbClr val="02C39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822960" y="5641848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6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1408176" y="5568696"/>
            <a:ext cx="10058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사업이 끝나면 페이지를 내리고 신청 자료 파기</a:t>
            </a:r>
            <a:endParaRPr lang="en-US" sz="1500" dirty="0"/>
          </a:p>
        </p:txBody>
      </p:sp>
      <p:sp>
        <p:nvSpPr>
          <p:cNvPr id="33" name="Text 31"/>
          <p:cNvSpPr/>
          <p:nvPr/>
        </p:nvSpPr>
        <p:spPr>
          <a:xfrm>
            <a:off x="1408176" y="5879592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FCFC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Supabase·Pages 프로젝트를 지우면 함께 사라집니다.</a:t>
            </a:r>
            <a:endParaRPr lang="en-US" sz="1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1055096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계획서가 있는 곳이면 어디든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66928" y="950976"/>
            <a:ext cx="1105509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'무엇을 안내할지'만 바꾸면 오늘 만든 틀이 그대로 다른 일이 됩니다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66928" y="1645920"/>
            <a:ext cx="3520440" cy="18288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CE7E7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59536" y="1920240"/>
            <a:ext cx="402336" cy="402336"/>
          </a:xfrm>
          <a:prstGeom prst="ellipse">
            <a:avLst/>
          </a:prstGeom>
          <a:solidFill>
            <a:srgbClr val="02809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59536" y="2468880"/>
            <a:ext cx="2926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각종 연수·공모 안내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59536" y="306324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붙임파일 대신 링크 하나로 안내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4325112" y="1645920"/>
            <a:ext cx="3520440" cy="18288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CE7E7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617720" y="1920240"/>
            <a:ext cx="402336" cy="402336"/>
          </a:xfrm>
          <a:prstGeom prst="ellipse">
            <a:avLst/>
          </a:prstGeom>
          <a:solidFill>
            <a:srgbClr val="00A89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617720" y="2468880"/>
            <a:ext cx="2926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교원 연수 안내·수강신청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617720" y="306324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연수 소개와 접수를 한 페이지에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8083296" y="1645920"/>
            <a:ext cx="3520440" cy="18288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CE7E7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8375904" y="1920240"/>
            <a:ext cx="402336" cy="402336"/>
          </a:xfrm>
          <a:prstGeom prst="ellipse">
            <a:avLst/>
          </a:prstGeom>
          <a:solidFill>
            <a:srgbClr val="02C39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375904" y="2468880"/>
            <a:ext cx="2926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대회·행사 안내와 참가 신청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375904" y="306324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문자 한 통에 링크 하나, 참가자 자동 집계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566928" y="3703320"/>
            <a:ext cx="3520440" cy="18288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CE7E7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859536" y="3977640"/>
            <a:ext cx="402336" cy="402336"/>
          </a:xfrm>
          <a:prstGeom prst="ellipse">
            <a:avLst/>
          </a:prstGeom>
          <a:solidFill>
            <a:srgbClr val="02809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59536" y="4526280"/>
            <a:ext cx="2926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위원·강사 공모 안내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859536" y="512064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자격과 제출서류를 알아보기 쉽게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4325112" y="3703320"/>
            <a:ext cx="3520440" cy="18288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CE7E7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4617720" y="3977640"/>
            <a:ext cx="402336" cy="402336"/>
          </a:xfrm>
          <a:prstGeom prst="ellipse">
            <a:avLst/>
          </a:prstGeom>
          <a:solidFill>
            <a:srgbClr val="00A89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617720" y="4526280"/>
            <a:ext cx="2926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학교 의견 수렴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4617720" y="512064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설명 자료와 의견 접수를 함께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8083296" y="3703320"/>
            <a:ext cx="3520440" cy="18288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CE7E7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8375904" y="3977640"/>
            <a:ext cx="402336" cy="402336"/>
          </a:xfrm>
          <a:prstGeom prst="ellipse">
            <a:avLst/>
          </a:prstGeom>
          <a:solidFill>
            <a:srgbClr val="02C39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375904" y="4526280"/>
            <a:ext cx="2926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사업 결과 보고 페이지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8375904" y="512064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성과 사진과 수치를 한 장으로 정리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566928" y="5806440"/>
            <a:ext cx="11055096" cy="658368"/>
          </a:xfrm>
          <a:prstGeom prst="roundRect">
            <a:avLst>
              <a:gd name="adj" fmla="val 13889"/>
            </a:avLst>
          </a:prstGeom>
          <a:solidFill>
            <a:srgbClr val="E6F4F3"/>
          </a:solidFill>
          <a:ln w="12700">
            <a:solidFill>
              <a:srgbClr val="C9E5E2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932688" y="5806440"/>
            <a:ext cx="1032357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2809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공통점은 하나입니다 — '붙임파일로 올리던 것을, 링크 하나로 읽게 한다'</a:t>
            </a:r>
            <a:endParaRPr lang="en-US" sz="15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73B4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3840480"/>
            <a:ext cx="4572000" cy="4572000"/>
          </a:xfrm>
          <a:prstGeom prst="ellipse">
            <a:avLst/>
          </a:prstGeom>
          <a:solidFill>
            <a:srgbClr val="028090">
              <a:alpha val="24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66928" y="82296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오늘 기억할 세 가지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66928" y="1911096"/>
            <a:ext cx="512064" cy="512064"/>
          </a:xfrm>
          <a:prstGeom prst="ellipse">
            <a:avLst/>
          </a:prstGeom>
          <a:solidFill>
            <a:srgbClr val="02C39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66928" y="191109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316736" y="1801368"/>
            <a:ext cx="96012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도구는 넷, 역할도 넷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1316736" y="2221992"/>
            <a:ext cx="9601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FCFC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화면(Cloudflare) · 접수 대장(Supabase) · 포스터(PostImages) · 감시(Uptime Robot)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66928" y="2990088"/>
            <a:ext cx="512064" cy="512064"/>
          </a:xfrm>
          <a:prstGeom prst="ellipse">
            <a:avLst/>
          </a:prstGeom>
          <a:solidFill>
            <a:srgbClr val="02C39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66928" y="2990088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316736" y="2880360"/>
            <a:ext cx="96012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코딩이 아니라 설명이다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1316736" y="3300984"/>
            <a:ext cx="9601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FCFC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숫자로 말하고, 한 파일로 묶고, 오류는 통째로 붙여넣는다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566928" y="4069080"/>
            <a:ext cx="512064" cy="512064"/>
          </a:xfrm>
          <a:prstGeom prst="ellipse">
            <a:avLst/>
          </a:prstGeom>
          <a:solidFill>
            <a:srgbClr val="02C39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66928" y="406908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3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316736" y="3959352"/>
            <a:ext cx="96012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고르는 일은 사람 몫이다</a:t>
            </a:r>
            <a:endParaRPr lang="en-US" sz="2100" dirty="0"/>
          </a:p>
        </p:txBody>
      </p:sp>
      <p:sp>
        <p:nvSpPr>
          <p:cNvPr id="15" name="Text 13"/>
          <p:cNvSpPr/>
          <p:nvPr/>
        </p:nvSpPr>
        <p:spPr>
          <a:xfrm>
            <a:off x="1316736" y="4379976"/>
            <a:ext cx="9601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FCFC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무엇을 공개할지 판단하고, 원문과 대조하고, 확인을 받는다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566928" y="5138928"/>
            <a:ext cx="11055096" cy="1097280"/>
          </a:xfrm>
          <a:prstGeom prst="roundRect">
            <a:avLst>
              <a:gd name="adj" fmla="val 8333"/>
            </a:avLst>
          </a:prstGeom>
          <a:solidFill>
            <a:srgbClr val="0E4A5C"/>
          </a:solidFill>
          <a:ln w="12700">
            <a:solidFill>
              <a:srgbClr val="17627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32688" y="5285232"/>
            <a:ext cx="4572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2C39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질문과 사후 지원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932688" y="5632704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CFE3E1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연수 후에도 막히는 부분은 언제든 문의해 주세요. 업무별 실제 적용은 별도 심화 과정으로 진행할 수 있습니다.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566928" y="6272784"/>
            <a:ext cx="110550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7FB0A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포천시청소년재단 인재육성실  유중원 실장</a:t>
            </a:r>
            <a:endParaRPr lang="en-US" sz="12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Why Paid Clau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ckground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B2F3A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Eyebrow"/>
          <p:cNvSpPr/>
          <p:nvPr/>
        </p:nvSpPr>
        <p:spPr>
          <a:xfrm>
            <a:off x="566928" y="400000"/>
            <a:ext cx="2560000" cy="330000"/>
          </a:xfrm>
          <a:prstGeom prst="roundRect">
            <a:avLst>
              <a:gd name="adj" fmla="val 16667"/>
            </a:avLst>
          </a:prstGeom>
          <a:solidFill>
            <a:srgbClr val="0A4A4E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EyebrowText"/>
          <p:cNvSpPr txBox="1"/>
          <p:nvPr/>
        </p:nvSpPr>
        <p:spPr>
          <a:xfrm>
            <a:off x="566928" y="400000"/>
            <a:ext cx="2560000" cy="3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rmAutofit/>
          </a:bodyPr>
          <a:lstStyle/>
          <a:p>
            <a:pPr algn="ctr" marL="0" indent="0">
              <a:lnSpc>
                <a:spcPct val="100000"/>
              </a:lnSpc>
              <a:buNone/>
            </a:pPr>
            <a:r>
              <a:rPr lang="en-US" sz="1200" b="1" i="0" dirty="0">
                <a:solidFill>
                  <a:srgbClr val="02C39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연수 전 가장 중요한 준비물</a:t>
            </a:r>
          </a:p>
        </p:txBody>
      </p:sp>
      <p:sp>
        <p:nvSpPr>
          <p:cNvPr id="5" name="Title"/>
          <p:cNvSpPr txBox="1"/>
          <p:nvPr/>
        </p:nvSpPr>
        <p:spPr>
          <a:xfrm>
            <a:off x="566928" y="830000"/>
            <a:ext cx="11055096" cy="7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rmAutofit/>
          </a:bodyPr>
          <a:lstStyle/>
          <a:p>
            <a:pPr algn="l" marL="0" indent="0">
              <a:lnSpc>
                <a:spcPct val="100000"/>
              </a:lnSpc>
              <a:buNone/>
            </a:pPr>
            <a:r>
              <a:rPr lang="en-US" sz="4000" b="1" i="0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왜 하필, </a:t>
            </a:r>
            <a:r>
              <a:rPr lang="en-US" sz="4000" b="1" i="0" dirty="0">
                <a:solidFill>
                  <a:srgbClr val="02C39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월 30만 원짜리</a:t>
            </a:r>
            <a:r>
              <a:rPr lang="en-US" sz="4000" b="1" i="0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클로드인가</a:t>
            </a:r>
          </a:p>
        </p:txBody>
      </p:sp>
      <p:sp>
        <p:nvSpPr>
          <p:cNvPr id="6" name="Subtitle"/>
          <p:cNvSpPr txBox="1"/>
          <p:nvPr/>
        </p:nvSpPr>
        <p:spPr>
          <a:xfrm>
            <a:off x="566928" y="1600000"/>
            <a:ext cx="10200000" cy="48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>
            <a:normAutofit/>
          </a:bodyPr>
          <a:lstStyle/>
          <a:p>
            <a:pPr algn="l" marL="0" indent="0">
              <a:lnSpc>
                <a:spcPct val="125000"/>
              </a:lnSpc>
              <a:buNone/>
            </a:pPr>
            <a:r>
              <a:rPr lang="en-US" sz="1600" b="0" i="0" dirty="0">
                <a:solidFill>
                  <a:srgbClr val="CFE3E1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오늘 2시간은 ‘AI가 얼마나 똑똑한가’가 아니라, ‘막혔을 때 몇 번까지 다시 시킬 수 있는가’로 갈립니다.</a:t>
            </a:r>
          </a:p>
        </p:txBody>
      </p:sp>
      <p:sp>
        <p:nvSpPr>
          <p:cNvPr id="7" name="CardFree"/>
          <p:cNvSpPr/>
          <p:nvPr/>
        </p:nvSpPr>
        <p:spPr>
          <a:xfrm>
            <a:off x="566928" y="2270000"/>
            <a:ext cx="5327548" cy="2700000"/>
          </a:xfrm>
          <a:prstGeom prst="roundRect">
            <a:avLst>
              <a:gd name="adj" fmla="val 4000"/>
            </a:avLst>
          </a:prstGeom>
          <a:solidFill>
            <a:srgbClr val="12333D"/>
          </a:solidFill>
          <a:ln w="12700">
            <a:solidFill>
              <a:srgbClr val="24505C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" name="CardMax"/>
          <p:cNvSpPr/>
          <p:nvPr/>
        </p:nvSpPr>
        <p:spPr>
          <a:xfrm>
            <a:off x="6294476" y="2270000"/>
            <a:ext cx="5327548" cy="2700000"/>
          </a:xfrm>
          <a:prstGeom prst="roundRect">
            <a:avLst>
              <a:gd name="adj" fmla="val 4000"/>
            </a:avLst>
          </a:prstGeom>
          <a:solidFill>
            <a:srgbClr val="0A4A4E"/>
          </a:solidFill>
          <a:ln w="25400">
            <a:solidFill>
              <a:srgbClr val="00A896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9" name="CardLabel"/>
          <p:cNvSpPr txBox="1"/>
          <p:nvPr/>
        </p:nvSpPr>
        <p:spPr>
          <a:xfrm>
            <a:off x="886928" y="2590000"/>
            <a:ext cx="4687548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>
            <a:normAutofit/>
          </a:bodyPr>
          <a:lstStyle/>
          <a:p>
            <a:pPr algn="l" marL="0" indent="0">
              <a:lnSpc>
                <a:spcPct val="100000"/>
              </a:lnSpc>
              <a:buNone/>
            </a:pPr>
            <a:r>
              <a:rPr lang="en-US" sz="1200" b="1" i="0" dirty="0">
                <a:solidFill>
                  <a:srgbClr val="9FBBC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이렇게 오시면</a:t>
            </a:r>
          </a:p>
        </p:txBody>
      </p:sp>
      <p:sp>
        <p:nvSpPr>
          <p:cNvPr id="10" name="CardHead"/>
          <p:cNvSpPr txBox="1"/>
          <p:nvPr/>
        </p:nvSpPr>
        <p:spPr>
          <a:xfrm>
            <a:off x="886928" y="2860000"/>
            <a:ext cx="4687548" cy="4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rmAutofit/>
          </a:bodyPr>
          <a:lstStyle/>
          <a:p>
            <a:pPr algn="l" marL="0" indent="0">
              <a:lnSpc>
                <a:spcPct val="100000"/>
              </a:lnSpc>
              <a:buNone/>
            </a:pPr>
            <a:r>
              <a:rPr lang="en-US" sz="2200" b="1" i="0" dirty="0">
                <a:solidFill>
                  <a:srgbClr val="F0907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도중에 멈춥니다</a:t>
            </a:r>
          </a:p>
        </p:txBody>
      </p:sp>
      <p:sp>
        <p:nvSpPr>
          <p:cNvPr id="11" name="CardSub"/>
          <p:cNvSpPr txBox="1"/>
          <p:nvPr/>
        </p:nvSpPr>
        <p:spPr>
          <a:xfrm>
            <a:off x="886928" y="3330000"/>
            <a:ext cx="4687548" cy="26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>
            <a:normAutofit/>
          </a:bodyPr>
          <a:lstStyle/>
          <a:p>
            <a:pPr algn="l" marL="0" indent="0">
              <a:lnSpc>
                <a:spcPct val="100000"/>
              </a:lnSpc>
              <a:buNone/>
            </a:pPr>
            <a:r>
              <a:rPr lang="en-US" sz="1300" b="1" i="0" dirty="0">
                <a:solidFill>
                  <a:srgbClr val="9FBBC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무료 · Pro 요금제</a:t>
            </a:r>
          </a:p>
        </p:txBody>
      </p:sp>
      <p:sp>
        <p:nvSpPr>
          <p:cNvPr id="12" name="CardBody"/>
          <p:cNvSpPr txBox="1"/>
          <p:nvPr/>
        </p:nvSpPr>
        <p:spPr>
          <a:xfrm>
            <a:off x="886928" y="3710000"/>
            <a:ext cx="4687548" cy="112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>
            <a:normAutofit/>
          </a:bodyPr>
          <a:lstStyle/>
          <a:p>
            <a:pPr algn="l" marL="200025" indent="-200025">
              <a:lnSpc>
                <a:spcPct val="110000"/>
              </a:lnSpc>
              <a:buClr>
                <a:srgbClr val="F0907F"/>
              </a:buClr>
              <a:buFont typeface="Arial" pitchFamily="34" charset="0"/>
              <a:buChar char="•"/>
            </a:pPr>
            <a:r>
              <a:rPr lang="en-US" sz="1500" b="0" i="0" dirty="0">
                <a:solidFill>
                  <a:srgbClr val="DCE9E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실습 4에서 ‘사용량 한도’ 안내를 만납니다</a:t>
            </a:r>
          </a:p>
          <a:p>
            <a:pPr algn="l" marL="200025" indent="-200025">
              <a:lnSpc>
                <a:spcPct val="110000"/>
              </a:lnSpc>
              <a:spcBef>
                <a:spcPts val="1700"/>
              </a:spcBef>
              <a:buClr>
                <a:srgbClr val="F0907F"/>
              </a:buClr>
              <a:buFont typeface="Arial" pitchFamily="34" charset="0"/>
              <a:buChar char="•"/>
            </a:pPr>
            <a:r>
              <a:rPr lang="en-US" sz="1500" b="0" i="0" dirty="0">
                <a:solidFill>
                  <a:srgbClr val="DCE9E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한도는 몇 시간 뒤에야 풀립니다</a:t>
            </a:r>
          </a:p>
          <a:p>
            <a:pPr algn="l" marL="200025" indent="-200025">
              <a:lnSpc>
                <a:spcPct val="110000"/>
              </a:lnSpc>
              <a:spcBef>
                <a:spcPts val="1700"/>
              </a:spcBef>
              <a:buClr>
                <a:srgbClr val="F0907F"/>
              </a:buClr>
              <a:buFont typeface="Arial" pitchFamily="34" charset="0"/>
              <a:buChar char="•"/>
            </a:pPr>
            <a:r>
              <a:rPr lang="en-US" sz="1500" b="0" i="0" dirty="0">
                <a:solidFill>
                  <a:srgbClr val="DCE9E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오늘 연수 시간은 2시간뿐입니다</a:t>
            </a:r>
          </a:p>
        </p:txBody>
      </p:sp>
      <p:sp>
        <p:nvSpPr>
          <p:cNvPr id="13" name="CardLabel"/>
          <p:cNvSpPr txBox="1"/>
          <p:nvPr/>
        </p:nvSpPr>
        <p:spPr>
          <a:xfrm>
            <a:off x="6614476" y="2590000"/>
            <a:ext cx="4687548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>
            <a:normAutofit/>
          </a:bodyPr>
          <a:lstStyle/>
          <a:p>
            <a:pPr algn="l" marL="0" indent="0">
              <a:lnSpc>
                <a:spcPct val="100000"/>
              </a:lnSpc>
              <a:buNone/>
            </a:pPr>
            <a:r>
              <a:rPr lang="en-US" sz="1200" b="1" i="0" dirty="0">
                <a:solidFill>
                  <a:srgbClr val="9FBBC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이렇게 오시면</a:t>
            </a:r>
          </a:p>
        </p:txBody>
      </p:sp>
      <p:sp>
        <p:nvSpPr>
          <p:cNvPr id="14" name="CardHead"/>
          <p:cNvSpPr txBox="1"/>
          <p:nvPr/>
        </p:nvSpPr>
        <p:spPr>
          <a:xfrm>
            <a:off x="6614476" y="2860000"/>
            <a:ext cx="4687548" cy="4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rmAutofit/>
          </a:bodyPr>
          <a:lstStyle/>
          <a:p>
            <a:pPr algn="l" marL="0" indent="0">
              <a:lnSpc>
                <a:spcPct val="100000"/>
              </a:lnSpc>
              <a:buNone/>
            </a:pPr>
            <a:r>
              <a:rPr lang="en-US" sz="2200" b="1" i="0" dirty="0">
                <a:solidFill>
                  <a:srgbClr val="02C39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끝까지 완주합니다</a:t>
            </a:r>
          </a:p>
        </p:txBody>
      </p:sp>
      <p:sp>
        <p:nvSpPr>
          <p:cNvPr id="15" name="CardSub"/>
          <p:cNvSpPr txBox="1"/>
          <p:nvPr/>
        </p:nvSpPr>
        <p:spPr>
          <a:xfrm>
            <a:off x="6614476" y="3330000"/>
            <a:ext cx="4687548" cy="26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>
            <a:normAutofit/>
          </a:bodyPr>
          <a:lstStyle/>
          <a:p>
            <a:pPr algn="l" marL="0" indent="0">
              <a:lnSpc>
                <a:spcPct val="100000"/>
              </a:lnSpc>
              <a:buNone/>
            </a:pPr>
            <a:r>
              <a:rPr lang="en-US" sz="1300" b="1" i="0" dirty="0">
                <a:solidFill>
                  <a:srgbClr val="CFE3E1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Claude Max 20x · 월 $200 (약 30만 원)</a:t>
            </a:r>
          </a:p>
        </p:txBody>
      </p:sp>
      <p:sp>
        <p:nvSpPr>
          <p:cNvPr id="16" name="CardBody"/>
          <p:cNvSpPr txBox="1"/>
          <p:nvPr/>
        </p:nvSpPr>
        <p:spPr>
          <a:xfrm>
            <a:off x="6614476" y="3710000"/>
            <a:ext cx="4687548" cy="112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>
            <a:normAutofit/>
          </a:bodyPr>
          <a:lstStyle/>
          <a:p>
            <a:pPr algn="l" marL="200025" indent="-200025">
              <a:lnSpc>
                <a:spcPct val="110000"/>
              </a:lnSpc>
              <a:buClr>
                <a:srgbClr val="02C39A"/>
              </a:buClr>
              <a:buFont typeface="Arial" pitchFamily="34" charset="0"/>
              <a:buChar char="•"/>
            </a:pPr>
            <a:r>
              <a:rPr lang="en-US" sz="1500" b="0" i="0" dirty="0">
                <a:solidFill>
                  <a:srgbClr val="DCE9E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Pro의 20배 사용량 — 재시도가 자유롭습니다</a:t>
            </a:r>
          </a:p>
          <a:p>
            <a:pPr algn="l" marL="200025" indent="-200025">
              <a:lnSpc>
                <a:spcPct val="110000"/>
              </a:lnSpc>
              <a:spcBef>
                <a:spcPts val="1700"/>
              </a:spcBef>
              <a:buClr>
                <a:srgbClr val="02C39A"/>
              </a:buClr>
              <a:buFont typeface="Arial" pitchFamily="34" charset="0"/>
              <a:buChar char="•"/>
            </a:pPr>
            <a:r>
              <a:rPr lang="en-US" sz="1500" b="0" i="0" dirty="0">
                <a:solidFill>
                  <a:srgbClr val="DCE9E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“다시 고쳐줘”를 열 번이고 말할 수 있습니다</a:t>
            </a:r>
          </a:p>
          <a:p>
            <a:pPr algn="l" marL="200025" indent="-200025">
              <a:lnSpc>
                <a:spcPct val="110000"/>
              </a:lnSpc>
              <a:spcBef>
                <a:spcPts val="1700"/>
              </a:spcBef>
              <a:buClr>
                <a:srgbClr val="02C39A"/>
              </a:buClr>
              <a:buFont typeface="Arial" pitchFamily="34" charset="0"/>
              <a:buChar char="•"/>
            </a:pPr>
            <a:r>
              <a:rPr lang="en-US" sz="1500" b="0" i="0" dirty="0">
                <a:solidFill>
                  <a:srgbClr val="DCE9E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연수가 끝난 뒤에도 매 사업마다 씁니다</a:t>
            </a:r>
          </a:p>
        </p:txBody>
      </p:sp>
      <p:sp>
        <p:nvSpPr>
          <p:cNvPr id="17" name="Stat"/>
          <p:cNvSpPr/>
          <p:nvPr/>
        </p:nvSpPr>
        <p:spPr>
          <a:xfrm>
            <a:off x="566928" y="5180000"/>
            <a:ext cx="3498365" cy="860000"/>
          </a:xfrm>
          <a:prstGeom prst="roundRect">
            <a:avLst>
              <a:gd name="adj" fmla="val 6000"/>
            </a:avLst>
          </a:prstGeom>
          <a:solidFill>
            <a:srgbClr val="12333D"/>
          </a:solidFill>
          <a:ln w="12700">
            <a:solidFill>
              <a:srgbClr val="24505C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8" name="StatText"/>
          <p:cNvSpPr txBox="1"/>
          <p:nvPr/>
        </p:nvSpPr>
        <p:spPr>
          <a:xfrm>
            <a:off x="726928" y="5180000"/>
            <a:ext cx="3178365" cy="86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rmAutofit/>
          </a:bodyPr>
          <a:lstStyle/>
          <a:p>
            <a:pPr algn="ctr" marL="0" indent="0">
              <a:lnSpc>
                <a:spcPct val="105000"/>
              </a:lnSpc>
              <a:buNone/>
            </a:pPr>
            <a:r>
              <a:rPr lang="en-US" sz="2400" b="1" i="0" dirty="0">
                <a:solidFill>
                  <a:srgbClr val="02C39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20배</a:t>
            </a:r>
          </a:p>
          <a:p>
            <a:pPr algn="ctr" marL="0" indent="0">
              <a:lnSpc>
                <a:spcPct val="105000"/>
              </a:lnSpc>
              <a:spcBef>
                <a:spcPts val="300"/>
              </a:spcBef>
              <a:buNone/>
            </a:pPr>
            <a:r>
              <a:rPr lang="en-US" sz="1200" b="0" i="0" dirty="0">
                <a:solidFill>
                  <a:srgbClr val="9FBBC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Pro 대비 사용량</a:t>
            </a:r>
          </a:p>
        </p:txBody>
      </p:sp>
      <p:sp>
        <p:nvSpPr>
          <p:cNvPr id="19" name="Stat"/>
          <p:cNvSpPr/>
          <p:nvPr/>
        </p:nvSpPr>
        <p:spPr>
          <a:xfrm>
            <a:off x="4345293" y="5180000"/>
            <a:ext cx="3498365" cy="860000"/>
          </a:xfrm>
          <a:prstGeom prst="roundRect">
            <a:avLst>
              <a:gd name="adj" fmla="val 6000"/>
            </a:avLst>
          </a:prstGeom>
          <a:solidFill>
            <a:srgbClr val="12333D"/>
          </a:solidFill>
          <a:ln w="12700">
            <a:solidFill>
              <a:srgbClr val="24505C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" name="StatText"/>
          <p:cNvSpPr txBox="1"/>
          <p:nvPr/>
        </p:nvSpPr>
        <p:spPr>
          <a:xfrm>
            <a:off x="4505293" y="5180000"/>
            <a:ext cx="3178365" cy="86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rmAutofit/>
          </a:bodyPr>
          <a:lstStyle/>
          <a:p>
            <a:pPr algn="ctr" marL="0" indent="0">
              <a:lnSpc>
                <a:spcPct val="105000"/>
              </a:lnSpc>
              <a:buNone/>
            </a:pPr>
            <a:r>
              <a:rPr lang="en-US" sz="2400" b="1" i="0" dirty="0">
                <a:solidFill>
                  <a:srgbClr val="02C39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하루 1.4만 원</a:t>
            </a:r>
          </a:p>
          <a:p>
            <a:pPr algn="ctr" marL="0" indent="0">
              <a:lnSpc>
                <a:spcPct val="105000"/>
              </a:lnSpc>
              <a:spcBef>
                <a:spcPts val="300"/>
              </a:spcBef>
              <a:buNone/>
            </a:pPr>
            <a:r>
              <a:rPr lang="en-US" sz="1200" b="0" i="0" dirty="0">
                <a:solidFill>
                  <a:srgbClr val="9FBBC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월 30만 원 ÷ 근무일 21일</a:t>
            </a:r>
          </a:p>
        </p:txBody>
      </p:sp>
      <p:sp>
        <p:nvSpPr>
          <p:cNvPr id="21" name="Stat"/>
          <p:cNvSpPr/>
          <p:nvPr/>
        </p:nvSpPr>
        <p:spPr>
          <a:xfrm>
            <a:off x="8123658" y="5180000"/>
            <a:ext cx="3498365" cy="860000"/>
          </a:xfrm>
          <a:prstGeom prst="roundRect">
            <a:avLst>
              <a:gd name="adj" fmla="val 6000"/>
            </a:avLst>
          </a:prstGeom>
          <a:solidFill>
            <a:srgbClr val="12333D"/>
          </a:solidFill>
          <a:ln w="12700">
            <a:solidFill>
              <a:srgbClr val="24505C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2" name="StatText"/>
          <p:cNvSpPr txBox="1"/>
          <p:nvPr/>
        </p:nvSpPr>
        <p:spPr>
          <a:xfrm>
            <a:off x="8283658" y="5180000"/>
            <a:ext cx="3178365" cy="86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rmAutofit/>
          </a:bodyPr>
          <a:lstStyle/>
          <a:p>
            <a:pPr algn="ctr" marL="0" indent="0">
              <a:lnSpc>
                <a:spcPct val="105000"/>
              </a:lnSpc>
              <a:buNone/>
            </a:pPr>
            <a:r>
              <a:rPr lang="en-US" sz="2400" b="1" i="0" dirty="0">
                <a:solidFill>
                  <a:srgbClr val="02C39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0원</a:t>
            </a:r>
          </a:p>
          <a:p>
            <a:pPr algn="ctr" marL="0" indent="0">
              <a:lnSpc>
                <a:spcPct val="105000"/>
              </a:lnSpc>
              <a:spcBef>
                <a:spcPts val="300"/>
              </a:spcBef>
              <a:buNone/>
            </a:pPr>
            <a:r>
              <a:rPr lang="en-US" sz="1200" b="0" i="0" dirty="0">
                <a:solidFill>
                  <a:srgbClr val="9FBBC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서버 · 도메인 · 제작 예산</a:t>
            </a:r>
          </a:p>
        </p:txBody>
      </p:sp>
      <p:sp>
        <p:nvSpPr>
          <p:cNvPr id="23" name="Footnote"/>
          <p:cNvSpPr txBox="1"/>
          <p:nvPr/>
        </p:nvSpPr>
        <p:spPr>
          <a:xfrm>
            <a:off x="566928" y="6190000"/>
            <a:ext cx="11055096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>
            <a:normAutofit/>
          </a:bodyPr>
          <a:lstStyle/>
          <a:p>
            <a:pPr algn="l" marL="0" indent="0">
              <a:lnSpc>
                <a:spcPct val="100000"/>
              </a:lnSpc>
              <a:buNone/>
            </a:pPr>
            <a:r>
              <a:rPr lang="en-US" sz="1150" b="0" i="0" dirty="0">
                <a:solidFill>
                  <a:srgbClr val="9FBBC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※ 무료 요금제로도 참여하실 수 있습니다. 다만 한도에 걸리면 그 자리에서 기다려야 하므로, 연수 전 유료 전환을 권합니다 — claude.ai에서 카드로 1분이면 됩니다.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1055096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바이브코딩이 뭔가요?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66928" y="950976"/>
            <a:ext cx="1105509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사람이 코드를 쓰는 대신, 사람은 '설명'하고 AI가 코드를 씁니다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66928" y="1600200"/>
            <a:ext cx="5486400" cy="3291840"/>
          </a:xfrm>
          <a:prstGeom prst="roundRect">
            <a:avLst>
              <a:gd name="adj" fmla="val 2778"/>
            </a:avLst>
          </a:prstGeom>
          <a:solidFill>
            <a:srgbClr val="F5F5F5"/>
          </a:solidFill>
          <a:ln w="12700">
            <a:solidFill>
              <a:srgbClr val="E2E2E2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932688" y="1783080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B6B6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지금까지의 방식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932688" y="2240280"/>
            <a:ext cx="475488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6B6B6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계획서를 붙임파일로만 올림</a:t>
            </a:r>
            <a:endParaRPr lang="en-US" sz="15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6B6B6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학교 담당자가 한글 파일을 내려받아야 함</a:t>
            </a:r>
            <a:endParaRPr lang="en-US" sz="15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6B6B6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휴대폰에서 잘 안 열림</a:t>
            </a:r>
            <a:endParaRPr lang="en-US" sz="15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6B6B6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문의 전화가 장학사에게 몰림</a:t>
            </a:r>
            <a:endParaRPr lang="en-US" sz="15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6B6B6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고치려면 파일을 다시 올림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6373368" y="1600200"/>
            <a:ext cx="5486400" cy="3291840"/>
          </a:xfrm>
          <a:prstGeom prst="roundRect">
            <a:avLst>
              <a:gd name="adj" fmla="val 2778"/>
            </a:avLst>
          </a:prstGeom>
          <a:solidFill>
            <a:srgbClr val="FFFFFF"/>
          </a:solidFill>
          <a:ln w="12700">
            <a:solidFill>
              <a:srgbClr val="00A896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6739128" y="1783080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2809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바이브코딩 방식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739128" y="2240280"/>
            <a:ext cx="475488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"이 계획서로 안내 페이지 만들어줘"</a:t>
            </a:r>
            <a:endParaRPr lang="en-US" sz="15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AI가 완성된 코드를 만들어 줌</a:t>
            </a:r>
            <a:endParaRPr lang="en-US" sz="15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복사해서 붙여넣고 바로 확인</a:t>
            </a:r>
            <a:endParaRPr lang="en-US" sz="15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휴대폰에서 링크 하나로 열림</a:t>
            </a:r>
            <a:endParaRPr lang="en-US" sz="15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추가 예산 없이, 걸리는 시간 20분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566928" y="5120640"/>
            <a:ext cx="11055096" cy="868680"/>
          </a:xfrm>
          <a:prstGeom prst="roundRect">
            <a:avLst>
              <a:gd name="adj" fmla="val 10526"/>
            </a:avLst>
          </a:prstGeom>
          <a:solidFill>
            <a:srgbClr val="E6F4F3"/>
          </a:solidFill>
          <a:ln w="12700">
            <a:solidFill>
              <a:srgbClr val="C9E5E2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932688" y="5120640"/>
            <a:ext cx="1032357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2809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필요한 것은 코딩 실력이 아니라, '학교에 무엇을 보여줄지 정리하는 힘'입니다.</a:t>
            </a:r>
            <a:endParaRPr lang="en-US" sz="1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1055096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오늘의 실습 과제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66928" y="950976"/>
            <a:ext cx="1105509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「사업계획서 → 사업 안내 홈페이지」 · 예시 : 2026년 마을교육공동체 활동 지원사업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704088" y="1737360"/>
            <a:ext cx="2148840" cy="301752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9D6D6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704088" y="1874520"/>
            <a:ext cx="2148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사업계획서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704088" y="2121408"/>
            <a:ext cx="2148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A3B3B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한글 · 워드 · PDF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950976" y="2542032"/>
            <a:ext cx="1645920" cy="91440"/>
          </a:xfrm>
          <a:prstGeom prst="rect">
            <a:avLst/>
          </a:prstGeom>
          <a:solidFill>
            <a:srgbClr val="E4EBEB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950976" y="2798064"/>
            <a:ext cx="1463040" cy="91440"/>
          </a:xfrm>
          <a:prstGeom prst="rect">
            <a:avLst/>
          </a:prstGeom>
          <a:solidFill>
            <a:srgbClr val="E4EBEB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50976" y="3054096"/>
            <a:ext cx="1691640" cy="91440"/>
          </a:xfrm>
          <a:prstGeom prst="rect">
            <a:avLst/>
          </a:prstGeom>
          <a:solidFill>
            <a:srgbClr val="E4EBEB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950976" y="3310128"/>
            <a:ext cx="1234440" cy="91440"/>
          </a:xfrm>
          <a:prstGeom prst="rect">
            <a:avLst/>
          </a:prstGeom>
          <a:solidFill>
            <a:srgbClr val="E4EBEB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50976" y="3566160"/>
            <a:ext cx="1645920" cy="91440"/>
          </a:xfrm>
          <a:prstGeom prst="rect">
            <a:avLst/>
          </a:prstGeom>
          <a:solidFill>
            <a:srgbClr val="E4EBEB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950976" y="3822192"/>
            <a:ext cx="1554480" cy="91440"/>
          </a:xfrm>
          <a:prstGeom prst="rect">
            <a:avLst/>
          </a:prstGeom>
          <a:solidFill>
            <a:srgbClr val="E4EBEB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950976" y="4078224"/>
            <a:ext cx="1371600" cy="91440"/>
          </a:xfrm>
          <a:prstGeom prst="rect">
            <a:avLst/>
          </a:prstGeom>
          <a:solidFill>
            <a:srgbClr val="E4EBEB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950976" y="4334256"/>
            <a:ext cx="1600200" cy="91440"/>
          </a:xfrm>
          <a:prstGeom prst="rect">
            <a:avLst/>
          </a:prstGeom>
          <a:solidFill>
            <a:srgbClr val="E4EBEB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50976" y="4617720"/>
            <a:ext cx="1463040" cy="91440"/>
          </a:xfrm>
          <a:prstGeom prst="rect">
            <a:avLst/>
          </a:prstGeom>
          <a:solidFill>
            <a:srgbClr val="F0C9A8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2990088" y="3246120"/>
            <a:ext cx="685800" cy="0"/>
          </a:xfrm>
          <a:prstGeom prst="line">
            <a:avLst/>
          </a:prstGeom>
          <a:noFill/>
          <a:ln w="31750">
            <a:solidFill>
              <a:srgbClr val="028090"/>
            </a:solidFill>
            <a:prstDash val="solid"/>
            <a:tailEnd type="triangle"/>
          </a:ln>
        </p:spPr>
      </p:sp>
      <p:sp>
        <p:nvSpPr>
          <p:cNvPr id="17" name="Text 15"/>
          <p:cNvSpPr/>
          <p:nvPr/>
        </p:nvSpPr>
        <p:spPr>
          <a:xfrm>
            <a:off x="2944368" y="2880360"/>
            <a:ext cx="777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2809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AI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3813048" y="1572768"/>
            <a:ext cx="2514600" cy="4434840"/>
          </a:xfrm>
          <a:prstGeom prst="roundRect">
            <a:avLst>
              <a:gd name="adj" fmla="val 6545"/>
            </a:avLst>
          </a:prstGeom>
          <a:solidFill>
            <a:srgbClr val="073B4C"/>
          </a:solidFill>
          <a:ln w="12700">
            <a:solidFill>
              <a:srgbClr val="333333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3922776" y="1719072"/>
            <a:ext cx="2295144" cy="4142232"/>
          </a:xfrm>
          <a:prstGeom prst="roundRect">
            <a:avLst>
              <a:gd name="adj" fmla="val 4781"/>
            </a:avLst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3922776" y="1719072"/>
            <a:ext cx="2295144" cy="658368"/>
          </a:xfrm>
          <a:prstGeom prst="rect">
            <a:avLst/>
          </a:prstGeom>
          <a:solidFill>
            <a:srgbClr val="E6F4F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922776" y="1719072"/>
            <a:ext cx="2295144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02809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사업 포스터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4050792" y="2450592"/>
            <a:ext cx="20391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1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2026년 마을교육공동체</a:t>
            </a:r>
            <a:endParaRPr lang="en-US" sz="1100" dirty="0"/>
          </a:p>
          <a:p>
            <a:pPr algn="ctr" indent="0" marL="0">
              <a:lnSpc>
                <a:spcPct val="110000"/>
              </a:lnSpc>
              <a:buNone/>
            </a:pPr>
            <a:r>
              <a:rPr lang="en-US" sz="11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활동 지원사업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050792" y="3017520"/>
            <a:ext cx="2039112" cy="384048"/>
          </a:xfrm>
          <a:prstGeom prst="roundRect">
            <a:avLst>
              <a:gd name="adj" fmla="val 16667"/>
            </a:avLst>
          </a:prstGeom>
          <a:solidFill>
            <a:srgbClr val="FDF1E5"/>
          </a:solidFill>
          <a:ln w="12700">
            <a:solidFill>
              <a:srgbClr val="F0C9A8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050792" y="3017520"/>
            <a:ext cx="203911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8A4B1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10. 16.(금) 18시 마감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4050792" y="3529584"/>
            <a:ext cx="2039112" cy="365760"/>
          </a:xfrm>
          <a:prstGeom prst="rect">
            <a:avLst/>
          </a:prstGeom>
          <a:solidFill>
            <a:srgbClr val="F7FAF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160520" y="3529584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누가 신청하나요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4050792" y="3986784"/>
            <a:ext cx="2039112" cy="365760"/>
          </a:xfrm>
          <a:prstGeom prst="rect">
            <a:avLst/>
          </a:prstGeom>
          <a:solidFill>
            <a:srgbClr val="F7FAF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160520" y="3986784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얼마를 지원받나요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4050792" y="4443984"/>
            <a:ext cx="2039112" cy="365760"/>
          </a:xfrm>
          <a:prstGeom prst="rect">
            <a:avLst/>
          </a:prstGeom>
          <a:solidFill>
            <a:srgbClr val="F7FAF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160520" y="4443984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어떻게 신청하나요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4050792" y="5029200"/>
            <a:ext cx="2039112" cy="548640"/>
          </a:xfrm>
          <a:prstGeom prst="roundRect">
            <a:avLst>
              <a:gd name="adj" fmla="val 13333"/>
            </a:avLst>
          </a:prstGeom>
          <a:solidFill>
            <a:srgbClr val="02809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050792" y="5029200"/>
            <a:ext cx="203911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신청 · 문의하기</a:t>
            </a:r>
            <a:endParaRPr lang="en-US" sz="1200" dirty="0"/>
          </a:p>
        </p:txBody>
      </p:sp>
      <p:sp>
        <p:nvSpPr>
          <p:cNvPr id="33" name="Shape 31"/>
          <p:cNvSpPr/>
          <p:nvPr/>
        </p:nvSpPr>
        <p:spPr>
          <a:xfrm>
            <a:off x="6601968" y="1682496"/>
            <a:ext cx="402336" cy="402336"/>
          </a:xfrm>
          <a:prstGeom prst="ellipse">
            <a:avLst/>
          </a:prstGeom>
          <a:solidFill>
            <a:srgbClr val="02809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601968" y="1682496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7150608" y="1627632"/>
            <a:ext cx="4526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계획서를 그대로 옮기지 않습니다</a:t>
            </a:r>
            <a:endParaRPr lang="en-US" sz="1550" dirty="0"/>
          </a:p>
        </p:txBody>
      </p:sp>
      <p:sp>
        <p:nvSpPr>
          <p:cNvPr id="36" name="Text 34"/>
          <p:cNvSpPr/>
          <p:nvPr/>
        </p:nvSpPr>
        <p:spPr>
          <a:xfrm>
            <a:off x="7150608" y="1984248"/>
            <a:ext cx="4526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공개해도 되는 것만 골라 현장의 말로 다시 씁니다</a:t>
            </a:r>
            <a:endParaRPr lang="en-US" sz="1200" dirty="0"/>
          </a:p>
        </p:txBody>
      </p:sp>
      <p:sp>
        <p:nvSpPr>
          <p:cNvPr id="37" name="Shape 35"/>
          <p:cNvSpPr/>
          <p:nvPr/>
        </p:nvSpPr>
        <p:spPr>
          <a:xfrm>
            <a:off x="6601968" y="2578608"/>
            <a:ext cx="402336" cy="402336"/>
          </a:xfrm>
          <a:prstGeom prst="ellipse">
            <a:avLst/>
          </a:prstGeom>
          <a:solidFill>
            <a:srgbClr val="00A89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601968" y="257860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7150608" y="2523744"/>
            <a:ext cx="4526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궁금한 순서대로 배치</a:t>
            </a:r>
            <a:endParaRPr lang="en-US" sz="1550" dirty="0"/>
          </a:p>
        </p:txBody>
      </p:sp>
      <p:sp>
        <p:nvSpPr>
          <p:cNvPr id="40" name="Text 38"/>
          <p:cNvSpPr/>
          <p:nvPr/>
        </p:nvSpPr>
        <p:spPr>
          <a:xfrm>
            <a:off x="7150608" y="2880360"/>
            <a:ext cx="4526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누가 · 얼마를 · 언제까지 · 어떻게 순으로 정리</a:t>
            </a:r>
            <a:endParaRPr lang="en-US" sz="1200" dirty="0"/>
          </a:p>
        </p:txBody>
      </p:sp>
      <p:sp>
        <p:nvSpPr>
          <p:cNvPr id="41" name="Shape 39"/>
          <p:cNvSpPr/>
          <p:nvPr/>
        </p:nvSpPr>
        <p:spPr>
          <a:xfrm>
            <a:off x="6601968" y="3474720"/>
            <a:ext cx="402336" cy="402336"/>
          </a:xfrm>
          <a:prstGeom prst="ellipse">
            <a:avLst/>
          </a:prstGeom>
          <a:solidFill>
            <a:srgbClr val="02809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6601968" y="347472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3</a:t>
            </a:r>
            <a:endParaRPr lang="en-US" sz="1600" dirty="0"/>
          </a:p>
        </p:txBody>
      </p:sp>
      <p:sp>
        <p:nvSpPr>
          <p:cNvPr id="43" name="Text 41"/>
          <p:cNvSpPr/>
          <p:nvPr/>
        </p:nvSpPr>
        <p:spPr>
          <a:xfrm>
            <a:off x="7150608" y="3419856"/>
            <a:ext cx="4526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마감일을 가장 눈에 띄게</a:t>
            </a:r>
            <a:endParaRPr lang="en-US" sz="1550" dirty="0"/>
          </a:p>
        </p:txBody>
      </p:sp>
      <p:sp>
        <p:nvSpPr>
          <p:cNvPr id="44" name="Text 42"/>
          <p:cNvSpPr/>
          <p:nvPr/>
        </p:nvSpPr>
        <p:spPr>
          <a:xfrm>
            <a:off x="7150608" y="3776472"/>
            <a:ext cx="4526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학교가 첫 화면에서 가장 먼저 찾는 정보</a:t>
            </a:r>
            <a:endParaRPr lang="en-US" sz="1200" dirty="0"/>
          </a:p>
        </p:txBody>
      </p:sp>
      <p:sp>
        <p:nvSpPr>
          <p:cNvPr id="45" name="Shape 43"/>
          <p:cNvSpPr/>
          <p:nvPr/>
        </p:nvSpPr>
        <p:spPr>
          <a:xfrm>
            <a:off x="6601968" y="4370832"/>
            <a:ext cx="402336" cy="402336"/>
          </a:xfrm>
          <a:prstGeom prst="ellipse">
            <a:avLst/>
          </a:prstGeom>
          <a:solidFill>
            <a:srgbClr val="00A89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6601968" y="4370832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4</a:t>
            </a:r>
            <a:endParaRPr lang="en-US" sz="1600" dirty="0"/>
          </a:p>
        </p:txBody>
      </p:sp>
      <p:sp>
        <p:nvSpPr>
          <p:cNvPr id="47" name="Text 45"/>
          <p:cNvSpPr/>
          <p:nvPr/>
        </p:nvSpPr>
        <p:spPr>
          <a:xfrm>
            <a:off x="7150608" y="4315968"/>
            <a:ext cx="4526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표는 휴대폰에서도 안 넘칩니다</a:t>
            </a:r>
            <a:endParaRPr lang="en-US" sz="1550" dirty="0"/>
          </a:p>
        </p:txBody>
      </p:sp>
      <p:sp>
        <p:nvSpPr>
          <p:cNvPr id="48" name="Text 46"/>
          <p:cNvSpPr/>
          <p:nvPr/>
        </p:nvSpPr>
        <p:spPr>
          <a:xfrm>
            <a:off x="7150608" y="4672584"/>
            <a:ext cx="4526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지원 유형·금액 표가 세로로 접혀 보입니다</a:t>
            </a:r>
            <a:endParaRPr lang="en-US" sz="1200" dirty="0"/>
          </a:p>
        </p:txBody>
      </p:sp>
      <p:sp>
        <p:nvSpPr>
          <p:cNvPr id="49" name="Shape 47"/>
          <p:cNvSpPr/>
          <p:nvPr/>
        </p:nvSpPr>
        <p:spPr>
          <a:xfrm>
            <a:off x="6601968" y="5266944"/>
            <a:ext cx="402336" cy="402336"/>
          </a:xfrm>
          <a:prstGeom prst="ellipse">
            <a:avLst/>
          </a:prstGeom>
          <a:solidFill>
            <a:srgbClr val="02809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6601968" y="5266944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5</a:t>
            </a:r>
            <a:endParaRPr lang="en-US" sz="1600" dirty="0"/>
          </a:p>
        </p:txBody>
      </p:sp>
      <p:sp>
        <p:nvSpPr>
          <p:cNvPr id="51" name="Text 49"/>
          <p:cNvSpPr/>
          <p:nvPr/>
        </p:nvSpPr>
        <p:spPr>
          <a:xfrm>
            <a:off x="7150608" y="5212080"/>
            <a:ext cx="4526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신청·문의가 표에 쌓입니다</a:t>
            </a:r>
            <a:endParaRPr lang="en-US" sz="1550" dirty="0"/>
          </a:p>
        </p:txBody>
      </p:sp>
      <p:sp>
        <p:nvSpPr>
          <p:cNvPr id="52" name="Text 50"/>
          <p:cNvSpPr/>
          <p:nvPr/>
        </p:nvSpPr>
        <p:spPr>
          <a:xfrm>
            <a:off x="7150608" y="5568696"/>
            <a:ext cx="4526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전화 문의가 줄고, 접수 내역이 자동 정리됩니다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73B4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11480"/>
            <a:ext cx="10972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연수 전 반드시 준비해 주세요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66928" y="969264"/>
            <a:ext cx="11155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FCFC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아래 4개 사이트 회원가입은 연수 시작 전에 완료되어 있어야 합니다 (전부 무료 · 총 15분 소요)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66928" y="1572768"/>
            <a:ext cx="5532120" cy="1883664"/>
          </a:xfrm>
          <a:prstGeom prst="roundRect">
            <a:avLst>
              <a:gd name="adj" fmla="val 4854"/>
            </a:avLst>
          </a:prstGeom>
          <a:solidFill>
            <a:srgbClr val="0E4A5C"/>
          </a:solidFill>
          <a:ln w="12700">
            <a:solidFill>
              <a:srgbClr val="17627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77824" y="1865376"/>
            <a:ext cx="438912" cy="438912"/>
          </a:xfrm>
          <a:prstGeom prst="ellipse">
            <a:avLst/>
          </a:prstGeom>
          <a:solidFill>
            <a:srgbClr val="02C39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77824" y="18653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444752" y="1810512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Cloudflare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444752" y="2176272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2C39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cloudflare.com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498848" y="1810512"/>
            <a:ext cx="1325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9FCFC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약 5분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877824" y="2596896"/>
            <a:ext cx="4937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CEDE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만든 안내 페이지를 인터넷에 올리는 곳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877824" y="2944368"/>
            <a:ext cx="4937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4B5B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가입 시 필요 : 이메일 인증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6327648" y="1572768"/>
            <a:ext cx="5532120" cy="1883664"/>
          </a:xfrm>
          <a:prstGeom prst="roundRect">
            <a:avLst>
              <a:gd name="adj" fmla="val 4854"/>
            </a:avLst>
          </a:prstGeom>
          <a:solidFill>
            <a:srgbClr val="0E4A5C"/>
          </a:solidFill>
          <a:ln w="12700">
            <a:solidFill>
              <a:srgbClr val="17627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638544" y="1865376"/>
            <a:ext cx="438912" cy="438912"/>
          </a:xfrm>
          <a:prstGeom prst="ellipse">
            <a:avLst/>
          </a:prstGeom>
          <a:solidFill>
            <a:srgbClr val="02C39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638544" y="18653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7205472" y="1810512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Supabase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7205472" y="2176272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2C39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supabase.com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10259568" y="1810512"/>
            <a:ext cx="1325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9FCFC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약 5분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638544" y="2596896"/>
            <a:ext cx="4937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CEDE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신청·문의 내용이 쌓이는 창고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638544" y="2944368"/>
            <a:ext cx="4937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4B5B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가입 시 필요 : 이메일 인증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566928" y="3694176"/>
            <a:ext cx="5532120" cy="1883664"/>
          </a:xfrm>
          <a:prstGeom prst="roundRect">
            <a:avLst>
              <a:gd name="adj" fmla="val 4854"/>
            </a:avLst>
          </a:prstGeom>
          <a:solidFill>
            <a:srgbClr val="0E4A5C"/>
          </a:solidFill>
          <a:ln w="12700">
            <a:solidFill>
              <a:srgbClr val="17627A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77824" y="3986784"/>
            <a:ext cx="438912" cy="438912"/>
          </a:xfrm>
          <a:prstGeom prst="ellipse">
            <a:avLst/>
          </a:prstGeom>
          <a:solidFill>
            <a:srgbClr val="02C39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77824" y="398678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3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1444752" y="3931920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Uptime Robot</a:t>
            </a:r>
            <a:endParaRPr lang="en-US" sz="2000" dirty="0"/>
          </a:p>
        </p:txBody>
      </p:sp>
      <p:sp>
        <p:nvSpPr>
          <p:cNvPr id="24" name="Text 22"/>
          <p:cNvSpPr/>
          <p:nvPr/>
        </p:nvSpPr>
        <p:spPr>
          <a:xfrm>
            <a:off x="1444752" y="429768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2C39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uptimerobot.com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4498848" y="3931920"/>
            <a:ext cx="1325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9FCFC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약 3분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877824" y="4718304"/>
            <a:ext cx="4937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CEDE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페이지가 멈추면 알려주는 감시병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877824" y="5065776"/>
            <a:ext cx="4937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4B5B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가입 시 필요 : 이메일 인증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6327648" y="3694176"/>
            <a:ext cx="5532120" cy="1883664"/>
          </a:xfrm>
          <a:prstGeom prst="roundRect">
            <a:avLst>
              <a:gd name="adj" fmla="val 4854"/>
            </a:avLst>
          </a:prstGeom>
          <a:solidFill>
            <a:srgbClr val="0E4A5C"/>
          </a:solidFill>
          <a:ln w="12700">
            <a:solidFill>
              <a:srgbClr val="17627A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6638544" y="3986784"/>
            <a:ext cx="438912" cy="438912"/>
          </a:xfrm>
          <a:prstGeom prst="ellipse">
            <a:avLst/>
          </a:prstGeom>
          <a:solidFill>
            <a:srgbClr val="02C39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638544" y="398678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4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7205472" y="3931920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PostImages</a:t>
            </a:r>
            <a:endParaRPr lang="en-US" sz="2000" dirty="0"/>
          </a:p>
        </p:txBody>
      </p:sp>
      <p:sp>
        <p:nvSpPr>
          <p:cNvPr id="32" name="Text 30"/>
          <p:cNvSpPr/>
          <p:nvPr/>
        </p:nvSpPr>
        <p:spPr>
          <a:xfrm>
            <a:off x="7205472" y="429768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2C39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postimages.org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10259568" y="3931920"/>
            <a:ext cx="1325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9FCFC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약 2분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6638544" y="4718304"/>
            <a:ext cx="4937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CEDE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사업 포스터를 올려두는 사진첩</a:t>
            </a:r>
            <a:endParaRPr lang="en-US" sz="1300" dirty="0"/>
          </a:p>
        </p:txBody>
      </p:sp>
      <p:sp>
        <p:nvSpPr>
          <p:cNvPr id="35" name="Text 33"/>
          <p:cNvSpPr/>
          <p:nvPr/>
        </p:nvSpPr>
        <p:spPr>
          <a:xfrm>
            <a:off x="6638544" y="5065776"/>
            <a:ext cx="4937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4B5B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가입 시 필요 : 이메일 인증</a:t>
            </a: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566928" y="5870448"/>
            <a:ext cx="111556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2C39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네 곳 모두 이메일 주소만 있으면 가입됩니다. 설정은 연수 시간에 함께 하니 가입만 해 오시면 됩니다.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1055096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그 밖에 챙겨 오실 것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66928" y="950976"/>
            <a:ext cx="1105509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오늘은 각자 맡고 있는 사업 하나를 실제로 홈페이지로 만듭니다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66928" y="1536192"/>
            <a:ext cx="6858000" cy="1325880"/>
          </a:xfrm>
          <a:prstGeom prst="roundRect">
            <a:avLst>
              <a:gd name="adj" fmla="val 6897"/>
            </a:avLst>
          </a:prstGeom>
          <a:solidFill>
            <a:srgbClr val="FDF1E5"/>
          </a:solidFill>
          <a:ln w="12700">
            <a:solidFill>
              <a:srgbClr val="E1701A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04672" y="1755648"/>
            <a:ext cx="822960" cy="822960"/>
          </a:xfrm>
          <a:prstGeom prst="roundRect">
            <a:avLst>
              <a:gd name="adj" fmla="val 15556"/>
            </a:avLst>
          </a:prstGeom>
          <a:solidFill>
            <a:srgbClr val="E170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04672" y="1755648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필수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792224" y="1700784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A4B1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사업계획서 1건 (한글 · 워드 · PDF)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792224" y="2048256"/>
            <a:ext cx="54864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8A4B1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본인이 맡고 있는 사업 중 이미 확정되어 대외 공개가 가능한 것 1건.</a:t>
            </a:r>
            <a:endParaRPr lang="en-US" sz="12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8A4B1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연수·공모·행사 등 학교에 안내할 사업이면 무엇이든 좋습니다.</a:t>
            </a:r>
            <a:endParaRPr lang="en-US" sz="12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8A4B1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마땅한 것이 없으면 강사가 배포한 예시 계획서를 쓰셔도 됩니다.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566928" y="3017520"/>
            <a:ext cx="6858000" cy="585216"/>
          </a:xfrm>
          <a:prstGeom prst="roundRect">
            <a:avLst>
              <a:gd name="adj" fmla="val 15625"/>
            </a:avLst>
          </a:prstGeom>
          <a:solidFill>
            <a:srgbClr val="FFFFFF"/>
          </a:solidFill>
          <a:ln w="12700">
            <a:solidFill>
              <a:srgbClr val="DCE7E7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786384" y="3154680"/>
            <a:ext cx="310896" cy="310896"/>
          </a:xfrm>
          <a:prstGeom prst="roundRect">
            <a:avLst>
              <a:gd name="adj" fmla="val 17647"/>
            </a:avLst>
          </a:prstGeom>
          <a:solidFill>
            <a:srgbClr val="FFFFFF"/>
          </a:solidFill>
          <a:ln w="25400">
            <a:solidFill>
              <a:srgbClr val="00A89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261872" y="3017520"/>
            <a:ext cx="251460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노트북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3785616" y="3017520"/>
            <a:ext cx="352044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업무용 PC 가능. 마우스가 있으면 훨씬 편합니다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66928" y="3685032"/>
            <a:ext cx="6858000" cy="585216"/>
          </a:xfrm>
          <a:prstGeom prst="roundRect">
            <a:avLst>
              <a:gd name="adj" fmla="val 15625"/>
            </a:avLst>
          </a:prstGeom>
          <a:solidFill>
            <a:srgbClr val="F3F8F8"/>
          </a:solidFill>
          <a:ln w="12700">
            <a:solidFill>
              <a:srgbClr val="F3F8F8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786384" y="3822192"/>
            <a:ext cx="310896" cy="310896"/>
          </a:xfrm>
          <a:prstGeom prst="roundRect">
            <a:avLst>
              <a:gd name="adj" fmla="val 17647"/>
            </a:avLst>
          </a:prstGeom>
          <a:solidFill>
            <a:srgbClr val="FFFFFF"/>
          </a:solidFill>
          <a:ln w="25400">
            <a:solidFill>
              <a:srgbClr val="00A89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261872" y="3685032"/>
            <a:ext cx="251460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크롬(Chrome) 브라우저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3785616" y="3685032"/>
            <a:ext cx="352044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다른 브라우저는 일부 화면이 정상 표시되지 않을 수 있습니다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566928" y="4352544"/>
            <a:ext cx="6858000" cy="585216"/>
          </a:xfrm>
          <a:prstGeom prst="roundRect">
            <a:avLst>
              <a:gd name="adj" fmla="val 15625"/>
            </a:avLst>
          </a:prstGeom>
          <a:solidFill>
            <a:srgbClr val="FFFFFF"/>
          </a:solidFill>
          <a:ln w="12700">
            <a:solidFill>
              <a:srgbClr val="DCE7E7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786384" y="4489704"/>
            <a:ext cx="310896" cy="310896"/>
          </a:xfrm>
          <a:prstGeom prst="roundRect">
            <a:avLst>
              <a:gd name="adj" fmla="val 17647"/>
            </a:avLst>
          </a:prstGeom>
          <a:solidFill>
            <a:srgbClr val="FFFFFF"/>
          </a:solidFill>
          <a:ln w="25400">
            <a:solidFill>
              <a:srgbClr val="00A896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261872" y="4352544"/>
            <a:ext cx="251460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AI 도구 계정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3785616" y="4352544"/>
            <a:ext cx="352044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Claude 또는 ChatGPT 중 하나 — 유료 요금제 권장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566928" y="5020056"/>
            <a:ext cx="6858000" cy="585216"/>
          </a:xfrm>
          <a:prstGeom prst="roundRect">
            <a:avLst>
              <a:gd name="adj" fmla="val 15625"/>
            </a:avLst>
          </a:prstGeom>
          <a:solidFill>
            <a:srgbClr val="F3F8F8"/>
          </a:solidFill>
          <a:ln w="12700">
            <a:solidFill>
              <a:srgbClr val="F3F8F8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786384" y="5157216"/>
            <a:ext cx="310896" cy="310896"/>
          </a:xfrm>
          <a:prstGeom prst="roundRect">
            <a:avLst>
              <a:gd name="adj" fmla="val 17647"/>
            </a:avLst>
          </a:prstGeom>
          <a:solidFill>
            <a:srgbClr val="FFFFFF"/>
          </a:solidFill>
          <a:ln w="25400">
            <a:solidFill>
              <a:srgbClr val="00A896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261872" y="5020056"/>
            <a:ext cx="251460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계정 정보 메모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3785616" y="5020056"/>
            <a:ext cx="352044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가입한 4개 사이트의 아이디·비밀번호를 종이나 메모장에 정리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566928" y="5687568"/>
            <a:ext cx="6858000" cy="585216"/>
          </a:xfrm>
          <a:prstGeom prst="roundRect">
            <a:avLst>
              <a:gd name="adj" fmla="val 15625"/>
            </a:avLst>
          </a:prstGeom>
          <a:solidFill>
            <a:srgbClr val="FFFFFF"/>
          </a:solidFill>
          <a:ln w="12700">
            <a:solidFill>
              <a:srgbClr val="DCE7E7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786384" y="5824728"/>
            <a:ext cx="310896" cy="310896"/>
          </a:xfrm>
          <a:prstGeom prst="roundRect">
            <a:avLst>
              <a:gd name="adj" fmla="val 17647"/>
            </a:avLst>
          </a:prstGeom>
          <a:solidFill>
            <a:srgbClr val="FFFFFF"/>
          </a:solidFill>
          <a:ln w="25400">
            <a:solidFill>
              <a:srgbClr val="00A896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1261872" y="5687568"/>
            <a:ext cx="251460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사업 포스터·대표 이미지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3785616" y="5687568"/>
            <a:ext cx="352044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안내 페이지 맨 위에 넣을 사진 1장 (없으면 강사가 제공)</a:t>
            </a:r>
            <a:endParaRPr lang="en-US" sz="1150" dirty="0"/>
          </a:p>
        </p:txBody>
      </p:sp>
      <p:sp>
        <p:nvSpPr>
          <p:cNvPr id="29" name="Shape 27"/>
          <p:cNvSpPr/>
          <p:nvPr/>
        </p:nvSpPr>
        <p:spPr>
          <a:xfrm>
            <a:off x="7790688" y="1536192"/>
            <a:ext cx="3831336" cy="2377440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B3261E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30" name="Text 28"/>
          <p:cNvSpPr/>
          <p:nvPr/>
        </p:nvSpPr>
        <p:spPr>
          <a:xfrm>
            <a:off x="8065008" y="1719072"/>
            <a:ext cx="3291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B3261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어떤 계획서를 고를까요</a:t>
            </a:r>
            <a:endParaRPr lang="en-US" sz="1500" dirty="0"/>
          </a:p>
        </p:txBody>
      </p:sp>
      <p:sp>
        <p:nvSpPr>
          <p:cNvPr id="31" name="Text 29"/>
          <p:cNvSpPr/>
          <p:nvPr/>
        </p:nvSpPr>
        <p:spPr>
          <a:xfrm>
            <a:off x="8065008" y="2066544"/>
            <a:ext cx="329184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○ 이미 확정된 사업, 곧 공고할 사업</a:t>
            </a:r>
            <a:endParaRPr lang="en-US" sz="12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○ 학교·교원이 신청하거나 참여하는 사업</a:t>
            </a:r>
            <a:endParaRPr lang="en-US" sz="1200" dirty="0"/>
          </a:p>
          <a:p>
            <a:pPr indent="0" marL="0">
              <a:lnSpc>
                <a:spcPct val="130000"/>
              </a:lnSpc>
              <a:buNone/>
            </a:pPr>
            <a:endParaRPr lang="en-US" sz="12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× 아직 검토 중이거나 확정되지 않은 사업</a:t>
            </a:r>
            <a:endParaRPr lang="en-US" sz="12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× 예산 협의가 끝나지 않은 사업</a:t>
            </a:r>
            <a:endParaRPr lang="en-US" sz="12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× 대내 문서, 내부 보고용 자료</a:t>
            </a:r>
            <a:endParaRPr lang="en-US" sz="1200" dirty="0"/>
          </a:p>
        </p:txBody>
      </p:sp>
      <p:sp>
        <p:nvSpPr>
          <p:cNvPr id="32" name="Shape 30"/>
          <p:cNvSpPr/>
          <p:nvPr/>
        </p:nvSpPr>
        <p:spPr>
          <a:xfrm>
            <a:off x="7790688" y="4069080"/>
            <a:ext cx="3831336" cy="1170432"/>
          </a:xfrm>
          <a:prstGeom prst="roundRect">
            <a:avLst>
              <a:gd name="adj" fmla="val 7813"/>
            </a:avLst>
          </a:prstGeom>
          <a:solidFill>
            <a:srgbClr val="FDF1E5"/>
          </a:solidFill>
          <a:ln w="12700">
            <a:solidFill>
              <a:srgbClr val="F0D9BE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33" name="Text 31"/>
          <p:cNvSpPr/>
          <p:nvPr/>
        </p:nvSpPr>
        <p:spPr>
          <a:xfrm>
            <a:off x="8065008" y="4206240"/>
            <a:ext cx="3291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8A4B1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AI 요금제 안내</a:t>
            </a:r>
            <a:endParaRPr lang="en-US" sz="1500" dirty="0"/>
          </a:p>
        </p:txBody>
      </p:sp>
      <p:sp>
        <p:nvSpPr>
          <p:cNvPr id="34" name="Text 32"/>
          <p:cNvSpPr/>
          <p:nvPr/>
        </p:nvSpPr>
        <p:spPr>
          <a:xfrm>
            <a:off x="8065008" y="4517136"/>
            <a:ext cx="32918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8A4B1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4개 사이트는 전부 무료입니다. 다만 AI 도구는 무료 요금제로는 실습 중반에 사용량 한도에 걸리므로 유료 요금제를 권합니다.</a:t>
            </a:r>
            <a:endParaRPr lang="en-US" sz="1150" dirty="0"/>
          </a:p>
        </p:txBody>
      </p:sp>
      <p:sp>
        <p:nvSpPr>
          <p:cNvPr id="35" name="Shape 33"/>
          <p:cNvSpPr/>
          <p:nvPr/>
        </p:nvSpPr>
        <p:spPr>
          <a:xfrm>
            <a:off x="7790688" y="5394960"/>
            <a:ext cx="3831336" cy="932688"/>
          </a:xfrm>
          <a:prstGeom prst="roundRect">
            <a:avLst>
              <a:gd name="adj" fmla="val 9804"/>
            </a:avLst>
          </a:prstGeom>
          <a:solidFill>
            <a:srgbClr val="E6F4F3"/>
          </a:solidFill>
          <a:ln w="12700">
            <a:solidFill>
              <a:srgbClr val="C9E5E2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36" name="Text 34"/>
          <p:cNvSpPr/>
          <p:nvPr/>
        </p:nvSpPr>
        <p:spPr>
          <a:xfrm>
            <a:off x="8065008" y="5504688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2809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강사가 준비합니다</a:t>
            </a:r>
            <a:endParaRPr lang="en-US" sz="1400" dirty="0"/>
          </a:p>
        </p:txBody>
      </p:sp>
      <p:sp>
        <p:nvSpPr>
          <p:cNvPr id="37" name="Text 35"/>
          <p:cNvSpPr/>
          <p:nvPr/>
        </p:nvSpPr>
        <p:spPr>
          <a:xfrm>
            <a:off x="8065008" y="5779008"/>
            <a:ext cx="3291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02809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예시 사업계획서 · 예제 이미지 · 프롬프트 원본 · 완성본 코드</a:t>
            </a:r>
            <a:endParaRPr lang="en-US" sz="11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1055096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4개 도구, 이렇게 나눠 맡습니다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66928" y="950976"/>
            <a:ext cx="1105509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낯선 영어 이름 4개가 아니라, 안내 페이지 하나 여는 데 필요한 4가지 역할입니다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66928" y="1645920"/>
            <a:ext cx="2606040" cy="3931920"/>
          </a:xfrm>
          <a:prstGeom prst="roundRect">
            <a:avLst>
              <a:gd name="adj" fmla="val 3509"/>
            </a:avLst>
          </a:prstGeom>
          <a:solidFill>
            <a:srgbClr val="FFFFFF"/>
          </a:solidFill>
          <a:ln w="12700">
            <a:solidFill>
              <a:srgbClr val="DCE7E7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566928" y="1645920"/>
            <a:ext cx="2606040" cy="658368"/>
          </a:xfrm>
          <a:prstGeom prst="roundRect">
            <a:avLst>
              <a:gd name="adj" fmla="val 13889"/>
            </a:avLst>
          </a:prstGeom>
          <a:solidFill>
            <a:srgbClr val="02809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49808" y="1645920"/>
            <a:ext cx="2240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Cloudflare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822960" y="2487168"/>
            <a:ext cx="21031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9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가게 자리와 간판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822960" y="3474720"/>
            <a:ext cx="21031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만든 페이지를 인터넷에</a:t>
            </a:r>
            <a:endParaRPr lang="en-US" sz="13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올려 학교가 찾아올 수 있는</a:t>
            </a:r>
            <a:endParaRPr lang="en-US" sz="13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주소를 만들어 줍니다.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3383280" y="1645920"/>
            <a:ext cx="2606040" cy="3931920"/>
          </a:xfrm>
          <a:prstGeom prst="roundRect">
            <a:avLst>
              <a:gd name="adj" fmla="val 3509"/>
            </a:avLst>
          </a:prstGeom>
          <a:solidFill>
            <a:srgbClr val="FFFFFF"/>
          </a:solidFill>
          <a:ln w="12700">
            <a:solidFill>
              <a:srgbClr val="DCE7E7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383280" y="1645920"/>
            <a:ext cx="2606040" cy="658368"/>
          </a:xfrm>
          <a:prstGeom prst="roundRect">
            <a:avLst>
              <a:gd name="adj" fmla="val 13889"/>
            </a:avLst>
          </a:prstGeom>
          <a:solidFill>
            <a:srgbClr val="00A89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566160" y="1645920"/>
            <a:ext cx="2240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Supabase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3639312" y="2487168"/>
            <a:ext cx="21031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9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접수 창구 장부</a:t>
            </a:r>
            <a:endParaRPr lang="en-US" sz="1900" dirty="0"/>
          </a:p>
        </p:txBody>
      </p:sp>
      <p:sp>
        <p:nvSpPr>
          <p:cNvPr id="13" name="Text 11"/>
          <p:cNvSpPr/>
          <p:nvPr/>
        </p:nvSpPr>
        <p:spPr>
          <a:xfrm>
            <a:off x="3639312" y="3474720"/>
            <a:ext cx="21031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신청·문의가 들어오면</a:t>
            </a:r>
            <a:endParaRPr lang="en-US" sz="13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표에 한 줄씩 기록하고</a:t>
            </a:r>
            <a:endParaRPr lang="en-US" sz="13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보관해 줍니다.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199632" y="1645920"/>
            <a:ext cx="2606040" cy="3931920"/>
          </a:xfrm>
          <a:prstGeom prst="roundRect">
            <a:avLst>
              <a:gd name="adj" fmla="val 3509"/>
            </a:avLst>
          </a:prstGeom>
          <a:solidFill>
            <a:srgbClr val="FFFFFF"/>
          </a:solidFill>
          <a:ln w="12700">
            <a:solidFill>
              <a:srgbClr val="DCE7E7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6199632" y="1645920"/>
            <a:ext cx="2606040" cy="658368"/>
          </a:xfrm>
          <a:prstGeom prst="roundRect">
            <a:avLst>
              <a:gd name="adj" fmla="val 13889"/>
            </a:avLst>
          </a:prstGeom>
          <a:solidFill>
            <a:srgbClr val="02C39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382512" y="1645920"/>
            <a:ext cx="2240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PostImages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6455664" y="2487168"/>
            <a:ext cx="21031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9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포스터 액자</a:t>
            </a:r>
            <a:endParaRPr lang="en-US" sz="1900" dirty="0"/>
          </a:p>
        </p:txBody>
      </p:sp>
      <p:sp>
        <p:nvSpPr>
          <p:cNvPr id="18" name="Text 16"/>
          <p:cNvSpPr/>
          <p:nvPr/>
        </p:nvSpPr>
        <p:spPr>
          <a:xfrm>
            <a:off x="6455664" y="3474720"/>
            <a:ext cx="21031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사업 포스터를 올려두고</a:t>
            </a:r>
            <a:endParaRPr lang="en-US" sz="13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안내 페이지 맨 위에</a:t>
            </a:r>
            <a:endParaRPr lang="en-US" sz="13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걸어 둡니다.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9015984" y="1645920"/>
            <a:ext cx="2606040" cy="3931920"/>
          </a:xfrm>
          <a:prstGeom prst="roundRect">
            <a:avLst>
              <a:gd name="adj" fmla="val 3509"/>
            </a:avLst>
          </a:prstGeom>
          <a:solidFill>
            <a:srgbClr val="FFFFFF"/>
          </a:solidFill>
          <a:ln w="12700">
            <a:solidFill>
              <a:srgbClr val="DCE7E7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9015984" y="1645920"/>
            <a:ext cx="2606040" cy="658368"/>
          </a:xfrm>
          <a:prstGeom prst="roundRect">
            <a:avLst>
              <a:gd name="adj" fmla="val 13889"/>
            </a:avLst>
          </a:prstGeom>
          <a:solidFill>
            <a:srgbClr val="E170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198864" y="1645920"/>
            <a:ext cx="2240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Uptime Robot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9272016" y="2487168"/>
            <a:ext cx="21031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9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야간 경비원</a:t>
            </a:r>
            <a:endParaRPr lang="en-US" sz="1900" dirty="0"/>
          </a:p>
        </p:txBody>
      </p:sp>
      <p:sp>
        <p:nvSpPr>
          <p:cNvPr id="23" name="Text 21"/>
          <p:cNvSpPr/>
          <p:nvPr/>
        </p:nvSpPr>
        <p:spPr>
          <a:xfrm>
            <a:off x="9272016" y="3474720"/>
            <a:ext cx="21031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5분마다 페이지를 확인하고</a:t>
            </a:r>
            <a:endParaRPr lang="en-US" sz="13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열리지 않으면</a:t>
            </a:r>
            <a:endParaRPr lang="en-US" sz="13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바로 연락해 줍니다.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566928" y="5742432"/>
            <a:ext cx="11055096" cy="731520"/>
          </a:xfrm>
          <a:prstGeom prst="roundRect">
            <a:avLst>
              <a:gd name="adj" fmla="val 12500"/>
            </a:avLst>
          </a:prstGeom>
          <a:solidFill>
            <a:srgbClr val="E6F4F3"/>
          </a:solidFill>
          <a:ln w="12700">
            <a:solidFill>
              <a:srgbClr val="C9E5E2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932688" y="5742432"/>
            <a:ext cx="1032357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2809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오늘 가장 중요한 일은 도구를 다루는 게 아니라, 계획서에서 '학교에 보여줄 것'을 골라내는 판단입니다.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1055096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계획서 한 건이 페이지가 되기까지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66928" y="950976"/>
            <a:ext cx="1105509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왼쪽에서 오른쪽으로, 오늘 두 시간 동안 지나갈 길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66928" y="1828800"/>
            <a:ext cx="2468880" cy="1965960"/>
          </a:xfrm>
          <a:prstGeom prst="roundRect">
            <a:avLst>
              <a:gd name="adj" fmla="val 4651"/>
            </a:avLst>
          </a:prstGeom>
          <a:solidFill>
            <a:srgbClr val="F0F4F4"/>
          </a:solidFill>
          <a:ln w="12700">
            <a:solidFill>
              <a:srgbClr val="D6E3E3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749808" y="2029968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사업계획서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749808" y="2395728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한글 · 워드 · PDF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49808" y="2798064"/>
            <a:ext cx="2103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내 컴퓨터 안에</a:t>
            </a:r>
            <a:endParaRPr lang="en-US" sz="1150" dirty="0"/>
          </a:p>
          <a:p>
            <a:pPr algn="ctr"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잠들어 있는 파일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3090672" y="2807208"/>
            <a:ext cx="219456" cy="0"/>
          </a:xfrm>
          <a:prstGeom prst="line">
            <a:avLst/>
          </a:prstGeom>
          <a:noFill/>
          <a:ln w="31750">
            <a:solidFill>
              <a:srgbClr val="028090"/>
            </a:solidFill>
            <a:prstDash val="solid"/>
            <a:tailEnd type="triangle"/>
          </a:ln>
        </p:spPr>
      </p:sp>
      <p:sp>
        <p:nvSpPr>
          <p:cNvPr id="9" name="Shape 7"/>
          <p:cNvSpPr/>
          <p:nvPr/>
        </p:nvSpPr>
        <p:spPr>
          <a:xfrm>
            <a:off x="3355848" y="1828800"/>
            <a:ext cx="2468880" cy="1965960"/>
          </a:xfrm>
          <a:prstGeom prst="roundRect">
            <a:avLst>
              <a:gd name="adj" fmla="val 4651"/>
            </a:avLst>
          </a:prstGeom>
          <a:solidFill>
            <a:srgbClr val="FDF1E5"/>
          </a:solidFill>
          <a:ln w="12700">
            <a:solidFill>
              <a:srgbClr val="FDF1E5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3538728" y="2029968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8A4B1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공개할 내용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3538728" y="2395728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A9723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사람이 판단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3538728" y="2798064"/>
            <a:ext cx="2103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8A4B1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예산·내부검토를 덜어내고</a:t>
            </a:r>
            <a:endParaRPr lang="en-US" sz="1150" dirty="0"/>
          </a:p>
          <a:p>
            <a:pPr algn="ctr"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8A4B1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학교가 알아야 할 것만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879592" y="2807208"/>
            <a:ext cx="219456" cy="0"/>
          </a:xfrm>
          <a:prstGeom prst="line">
            <a:avLst/>
          </a:prstGeom>
          <a:noFill/>
          <a:ln w="31750">
            <a:solidFill>
              <a:srgbClr val="028090"/>
            </a:solidFill>
            <a:prstDash val="solid"/>
            <a:tailEnd type="triangle"/>
          </a:ln>
        </p:spPr>
      </p:sp>
      <p:sp>
        <p:nvSpPr>
          <p:cNvPr id="14" name="Shape 12"/>
          <p:cNvSpPr/>
          <p:nvPr/>
        </p:nvSpPr>
        <p:spPr>
          <a:xfrm>
            <a:off x="6144768" y="1828800"/>
            <a:ext cx="2468880" cy="1965960"/>
          </a:xfrm>
          <a:prstGeom prst="roundRect">
            <a:avLst>
              <a:gd name="adj" fmla="val 4651"/>
            </a:avLst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6327648" y="2029968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안내 페이지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6327648" y="2395728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BFE7E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AI가 코드 작성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327648" y="2798064"/>
            <a:ext cx="2103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index.html 한 개 파일로</a:t>
            </a:r>
            <a:endParaRPr lang="en-US" sz="1150" dirty="0"/>
          </a:p>
          <a:p>
            <a:pPr algn="ctr"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한 장에 정리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8668512" y="2807208"/>
            <a:ext cx="219456" cy="0"/>
          </a:xfrm>
          <a:prstGeom prst="line">
            <a:avLst/>
          </a:prstGeom>
          <a:noFill/>
          <a:ln w="31750">
            <a:solidFill>
              <a:srgbClr val="028090"/>
            </a:solidFill>
            <a:prstDash val="solid"/>
            <a:tailEnd type="triangle"/>
          </a:ln>
        </p:spPr>
      </p:sp>
      <p:sp>
        <p:nvSpPr>
          <p:cNvPr id="19" name="Shape 17"/>
          <p:cNvSpPr/>
          <p:nvPr/>
        </p:nvSpPr>
        <p:spPr>
          <a:xfrm>
            <a:off x="8933688" y="1828800"/>
            <a:ext cx="2468880" cy="1965960"/>
          </a:xfrm>
          <a:prstGeom prst="roundRect">
            <a:avLst>
              <a:gd name="adj" fmla="val 4651"/>
            </a:avLst>
          </a:prstGeom>
          <a:solidFill>
            <a:srgbClr val="00A896"/>
          </a:solidFill>
          <a:ln w="12700">
            <a:solidFill>
              <a:srgbClr val="00A896"/>
            </a:solidFill>
            <a:prstDash val="solid"/>
          </a:ln>
          <a:effectLst>
            <a:outerShdw sx="100000" sy="100000" kx="0" ky="0" algn="bl" rotWithShape="0" blurRad="127000" dist="25400" dir="5400000">
              <a:srgbClr val="0B2F3A">
                <a:alpha val="10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9116568" y="2029968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인터넷 게시</a:t>
            </a:r>
            <a:endParaRPr lang="en-US" sz="1700" dirty="0"/>
          </a:p>
        </p:txBody>
      </p:sp>
      <p:sp>
        <p:nvSpPr>
          <p:cNvPr id="21" name="Text 19"/>
          <p:cNvSpPr/>
          <p:nvPr/>
        </p:nvSpPr>
        <p:spPr>
          <a:xfrm>
            <a:off x="9116568" y="2395728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D6F3EE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Cloudflare Pages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9116568" y="2798064"/>
            <a:ext cx="2103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링크 하나로</a:t>
            </a:r>
            <a:endParaRPr lang="en-US" sz="1150" dirty="0"/>
          </a:p>
          <a:p>
            <a:pPr algn="ctr"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누구나 열람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4773168" y="4572000"/>
            <a:ext cx="3383280" cy="109728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25400">
            <a:solidFill>
              <a:srgbClr val="02C39A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773168" y="4681728"/>
            <a:ext cx="3383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PostImages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4773168" y="5010912"/>
            <a:ext cx="3383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사업 포스터 주소를 넘겨줌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7379208" y="3840480"/>
            <a:ext cx="0" cy="685800"/>
          </a:xfrm>
          <a:prstGeom prst="line">
            <a:avLst/>
          </a:prstGeom>
          <a:noFill/>
          <a:ln w="25400">
            <a:solidFill>
              <a:srgbClr val="02C39A"/>
            </a:solidFill>
            <a:prstDash val="solid"/>
            <a:headEnd type="triangle"/>
          </a:ln>
        </p:spPr>
      </p:sp>
      <p:sp>
        <p:nvSpPr>
          <p:cNvPr id="27" name="Shape 25"/>
          <p:cNvSpPr/>
          <p:nvPr/>
        </p:nvSpPr>
        <p:spPr>
          <a:xfrm>
            <a:off x="8430768" y="4572000"/>
            <a:ext cx="3191256" cy="109728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25400">
            <a:solidFill>
              <a:srgbClr val="00A896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430768" y="4681728"/>
            <a:ext cx="31912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Supabase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8430768" y="5010912"/>
            <a:ext cx="319125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신청·문의를 한 줄씩 저장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9985248" y="3840480"/>
            <a:ext cx="0" cy="685800"/>
          </a:xfrm>
          <a:prstGeom prst="line">
            <a:avLst/>
          </a:prstGeom>
          <a:noFill/>
          <a:ln w="25400">
            <a:solidFill>
              <a:srgbClr val="00A896"/>
            </a:solidFill>
            <a:prstDash val="solid"/>
            <a:tailEnd type="triangle"/>
          </a:ln>
        </p:spPr>
      </p:sp>
      <p:sp>
        <p:nvSpPr>
          <p:cNvPr id="31" name="Shape 29"/>
          <p:cNvSpPr/>
          <p:nvPr/>
        </p:nvSpPr>
        <p:spPr>
          <a:xfrm>
            <a:off x="566928" y="4572000"/>
            <a:ext cx="3520440" cy="109728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25400">
            <a:solidFill>
              <a:srgbClr val="E1701A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566928" y="4681728"/>
            <a:ext cx="3520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Uptime Robot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566928" y="5010912"/>
            <a:ext cx="3520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5분마다 페이지가 살아있는지 확인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1055096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오늘 진행 순서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66928" y="950976"/>
            <a:ext cx="1105509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2026. 9. 7.(월) 10:00 ~ 12:00 · 총 120분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66928" y="1481328"/>
            <a:ext cx="11055096" cy="420624"/>
          </a:xfrm>
          <a:prstGeom prst="rect">
            <a:avLst/>
          </a:prstGeom>
          <a:solidFill>
            <a:srgbClr val="F3F8F8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95528" y="1481328"/>
            <a:ext cx="17373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10:00 ~ 10:10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2670048" y="1554480"/>
            <a:ext cx="868680" cy="274320"/>
          </a:xfrm>
          <a:prstGeom prst="roundRect">
            <a:avLst>
              <a:gd name="adj" fmla="val 50000"/>
            </a:avLst>
          </a:prstGeom>
          <a:solidFill>
            <a:srgbClr val="02809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670048" y="1554480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강의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3721608" y="1481328"/>
            <a:ext cx="17373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여는 이야기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5504688" y="1481328"/>
            <a:ext cx="59436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완성본 시연 · 오늘 만들 것 확인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566928" y="1943100"/>
            <a:ext cx="11055096" cy="420624"/>
          </a:xfrm>
          <a:prstGeom prst="rect">
            <a:avLst/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95528" y="1943100"/>
            <a:ext cx="17373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10:10 ~ 10:18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2670048" y="2016252"/>
            <a:ext cx="868680" cy="274320"/>
          </a:xfrm>
          <a:prstGeom prst="roundRect">
            <a:avLst>
              <a:gd name="adj" fmla="val 50000"/>
            </a:avLst>
          </a:prstGeom>
          <a:solidFill>
            <a:srgbClr val="02809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670048" y="2016252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강의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3721608" y="1943100"/>
            <a:ext cx="17373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개념 잡기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5504688" y="1943100"/>
            <a:ext cx="59436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4개 도구의 역할과 오늘의 흐름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566928" y="2404872"/>
            <a:ext cx="11055096" cy="420624"/>
          </a:xfrm>
          <a:prstGeom prst="rect">
            <a:avLst/>
          </a:prstGeom>
          <a:solidFill>
            <a:srgbClr val="F3F8F8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95528" y="2404872"/>
            <a:ext cx="17373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10:18 ~ 10:28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2670048" y="2478024"/>
            <a:ext cx="868680" cy="274320"/>
          </a:xfrm>
          <a:prstGeom prst="roundRect">
            <a:avLst>
              <a:gd name="adj" fmla="val 50000"/>
            </a:avLst>
          </a:prstGeom>
          <a:solidFill>
            <a:srgbClr val="00A89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670048" y="2478024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실습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3721608" y="2404872"/>
            <a:ext cx="17373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실습 1</a:t>
            </a:r>
            <a:endParaRPr lang="en-US" sz="1350" dirty="0"/>
          </a:p>
        </p:txBody>
      </p:sp>
      <p:sp>
        <p:nvSpPr>
          <p:cNvPr id="21" name="Text 19"/>
          <p:cNvSpPr/>
          <p:nvPr/>
        </p:nvSpPr>
        <p:spPr>
          <a:xfrm>
            <a:off x="5504688" y="2404872"/>
            <a:ext cx="59436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계획서에서 '공개할 것'만 골라내기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566928" y="2866644"/>
            <a:ext cx="11055096" cy="420624"/>
          </a:xfrm>
          <a:prstGeom prst="rect">
            <a:avLst/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95528" y="2866644"/>
            <a:ext cx="17373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10:28 ~ 10:40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2670048" y="2939796"/>
            <a:ext cx="868680" cy="274320"/>
          </a:xfrm>
          <a:prstGeom prst="roundRect">
            <a:avLst>
              <a:gd name="adj" fmla="val 50000"/>
            </a:avLst>
          </a:prstGeom>
          <a:solidFill>
            <a:srgbClr val="00A89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2670048" y="2939796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실습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3721608" y="2866644"/>
            <a:ext cx="17373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실습 2</a:t>
            </a:r>
            <a:endParaRPr lang="en-US" sz="1350" dirty="0"/>
          </a:p>
        </p:txBody>
      </p:sp>
      <p:sp>
        <p:nvSpPr>
          <p:cNvPr id="27" name="Text 25"/>
          <p:cNvSpPr/>
          <p:nvPr/>
        </p:nvSpPr>
        <p:spPr>
          <a:xfrm>
            <a:off x="5504688" y="2866644"/>
            <a:ext cx="59436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AI에게 넣고 안내문 뼈대 뽑기</a:t>
            </a:r>
            <a:endParaRPr lang="en-US" sz="1250" dirty="0"/>
          </a:p>
        </p:txBody>
      </p:sp>
      <p:sp>
        <p:nvSpPr>
          <p:cNvPr id="28" name="Shape 26"/>
          <p:cNvSpPr/>
          <p:nvPr/>
        </p:nvSpPr>
        <p:spPr>
          <a:xfrm>
            <a:off x="566928" y="3328416"/>
            <a:ext cx="11055096" cy="420624"/>
          </a:xfrm>
          <a:prstGeom prst="rect">
            <a:avLst/>
          </a:prstGeom>
          <a:solidFill>
            <a:srgbClr val="F3F8F8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95528" y="3328416"/>
            <a:ext cx="17373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10:40 ~ 10:48</a:t>
            </a:r>
            <a:endParaRPr lang="en-US" sz="1250" dirty="0"/>
          </a:p>
        </p:txBody>
      </p:sp>
      <p:sp>
        <p:nvSpPr>
          <p:cNvPr id="30" name="Shape 28"/>
          <p:cNvSpPr/>
          <p:nvPr/>
        </p:nvSpPr>
        <p:spPr>
          <a:xfrm>
            <a:off x="2670048" y="3401568"/>
            <a:ext cx="868680" cy="274320"/>
          </a:xfrm>
          <a:prstGeom prst="roundRect">
            <a:avLst>
              <a:gd name="adj" fmla="val 50000"/>
            </a:avLst>
          </a:prstGeom>
          <a:solidFill>
            <a:srgbClr val="00A89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2670048" y="3401568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실습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3721608" y="3328416"/>
            <a:ext cx="17373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실습 3</a:t>
            </a:r>
            <a:endParaRPr lang="en-US" sz="1350" dirty="0"/>
          </a:p>
        </p:txBody>
      </p:sp>
      <p:sp>
        <p:nvSpPr>
          <p:cNvPr id="33" name="Text 31"/>
          <p:cNvSpPr/>
          <p:nvPr/>
        </p:nvSpPr>
        <p:spPr>
          <a:xfrm>
            <a:off x="5504688" y="3328416"/>
            <a:ext cx="59436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PostImages — 사업 포스터 올리기</a:t>
            </a:r>
            <a:endParaRPr lang="en-US" sz="1250" dirty="0"/>
          </a:p>
        </p:txBody>
      </p:sp>
      <p:sp>
        <p:nvSpPr>
          <p:cNvPr id="34" name="Shape 32"/>
          <p:cNvSpPr/>
          <p:nvPr/>
        </p:nvSpPr>
        <p:spPr>
          <a:xfrm>
            <a:off x="566928" y="3790188"/>
            <a:ext cx="11055096" cy="420624"/>
          </a:xfrm>
          <a:prstGeom prst="rect">
            <a:avLst/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795528" y="3790188"/>
            <a:ext cx="17373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10:48 ~ 10:56</a:t>
            </a:r>
            <a:endParaRPr lang="en-US" sz="1250" dirty="0"/>
          </a:p>
        </p:txBody>
      </p:sp>
      <p:sp>
        <p:nvSpPr>
          <p:cNvPr id="36" name="Shape 34"/>
          <p:cNvSpPr/>
          <p:nvPr/>
        </p:nvSpPr>
        <p:spPr>
          <a:xfrm>
            <a:off x="2670048" y="3863340"/>
            <a:ext cx="868680" cy="274320"/>
          </a:xfrm>
          <a:prstGeom prst="roundRect">
            <a:avLst>
              <a:gd name="adj" fmla="val 50000"/>
            </a:avLst>
          </a:prstGeom>
          <a:solidFill>
            <a:srgbClr val="9AA9AE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2670048" y="3863340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휴식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3721608" y="3790188"/>
            <a:ext cx="17373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휴식</a:t>
            </a:r>
            <a:endParaRPr lang="en-US" sz="1350" dirty="0"/>
          </a:p>
        </p:txBody>
      </p:sp>
      <p:sp>
        <p:nvSpPr>
          <p:cNvPr id="39" name="Text 37"/>
          <p:cNvSpPr/>
          <p:nvPr/>
        </p:nvSpPr>
        <p:spPr>
          <a:xfrm>
            <a:off x="5504688" y="3790188"/>
            <a:ext cx="59436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계정·파일 문제 개별 지원</a:t>
            </a:r>
            <a:endParaRPr lang="en-US" sz="1250" dirty="0"/>
          </a:p>
        </p:txBody>
      </p:sp>
      <p:sp>
        <p:nvSpPr>
          <p:cNvPr id="40" name="Shape 38"/>
          <p:cNvSpPr/>
          <p:nvPr/>
        </p:nvSpPr>
        <p:spPr>
          <a:xfrm>
            <a:off x="566928" y="4251960"/>
            <a:ext cx="11055096" cy="420624"/>
          </a:xfrm>
          <a:prstGeom prst="rect">
            <a:avLst/>
          </a:prstGeom>
          <a:solidFill>
            <a:srgbClr val="F3F8F8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795528" y="4251960"/>
            <a:ext cx="17373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10:56 ~ 11:16</a:t>
            </a:r>
            <a:endParaRPr lang="en-US" sz="1250" dirty="0"/>
          </a:p>
        </p:txBody>
      </p:sp>
      <p:sp>
        <p:nvSpPr>
          <p:cNvPr id="42" name="Shape 40"/>
          <p:cNvSpPr/>
          <p:nvPr/>
        </p:nvSpPr>
        <p:spPr>
          <a:xfrm>
            <a:off x="2670048" y="4325112"/>
            <a:ext cx="868680" cy="274320"/>
          </a:xfrm>
          <a:prstGeom prst="roundRect">
            <a:avLst>
              <a:gd name="adj" fmla="val 50000"/>
            </a:avLst>
          </a:prstGeom>
          <a:solidFill>
            <a:srgbClr val="00A89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2670048" y="4325112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실습</a:t>
            </a:r>
            <a:endParaRPr lang="en-US" sz="1000" dirty="0"/>
          </a:p>
        </p:txBody>
      </p:sp>
      <p:sp>
        <p:nvSpPr>
          <p:cNvPr id="44" name="Text 42"/>
          <p:cNvSpPr/>
          <p:nvPr/>
        </p:nvSpPr>
        <p:spPr>
          <a:xfrm>
            <a:off x="3721608" y="4251960"/>
            <a:ext cx="17373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실습 4</a:t>
            </a:r>
            <a:endParaRPr lang="en-US" sz="1350" dirty="0"/>
          </a:p>
        </p:txBody>
      </p:sp>
      <p:sp>
        <p:nvSpPr>
          <p:cNvPr id="45" name="Text 43"/>
          <p:cNvSpPr/>
          <p:nvPr/>
        </p:nvSpPr>
        <p:spPr>
          <a:xfrm>
            <a:off x="5504688" y="4251960"/>
            <a:ext cx="59436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바이브코딩 — 안내 홈페이지 만들기</a:t>
            </a:r>
            <a:endParaRPr lang="en-US" sz="1250" dirty="0"/>
          </a:p>
        </p:txBody>
      </p:sp>
      <p:sp>
        <p:nvSpPr>
          <p:cNvPr id="46" name="Shape 44"/>
          <p:cNvSpPr/>
          <p:nvPr/>
        </p:nvSpPr>
        <p:spPr>
          <a:xfrm>
            <a:off x="566928" y="4713732"/>
            <a:ext cx="11055096" cy="420624"/>
          </a:xfrm>
          <a:prstGeom prst="rect">
            <a:avLst/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795528" y="4713732"/>
            <a:ext cx="17373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11:16 ~ 11:33</a:t>
            </a:r>
            <a:endParaRPr lang="en-US" sz="1250" dirty="0"/>
          </a:p>
        </p:txBody>
      </p:sp>
      <p:sp>
        <p:nvSpPr>
          <p:cNvPr id="48" name="Shape 46"/>
          <p:cNvSpPr/>
          <p:nvPr/>
        </p:nvSpPr>
        <p:spPr>
          <a:xfrm>
            <a:off x="2670048" y="4786884"/>
            <a:ext cx="868680" cy="274320"/>
          </a:xfrm>
          <a:prstGeom prst="roundRect">
            <a:avLst>
              <a:gd name="adj" fmla="val 50000"/>
            </a:avLst>
          </a:prstGeom>
          <a:solidFill>
            <a:srgbClr val="00A89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2670048" y="4786884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실습</a:t>
            </a:r>
            <a:endParaRPr lang="en-US" sz="1000" dirty="0"/>
          </a:p>
        </p:txBody>
      </p:sp>
      <p:sp>
        <p:nvSpPr>
          <p:cNvPr id="50" name="Text 48"/>
          <p:cNvSpPr/>
          <p:nvPr/>
        </p:nvSpPr>
        <p:spPr>
          <a:xfrm>
            <a:off x="3721608" y="4713732"/>
            <a:ext cx="17373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실습 5</a:t>
            </a:r>
            <a:endParaRPr lang="en-US" sz="1350" dirty="0"/>
          </a:p>
        </p:txBody>
      </p:sp>
      <p:sp>
        <p:nvSpPr>
          <p:cNvPr id="51" name="Text 49"/>
          <p:cNvSpPr/>
          <p:nvPr/>
        </p:nvSpPr>
        <p:spPr>
          <a:xfrm>
            <a:off x="5504688" y="4713732"/>
            <a:ext cx="59436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Supabase — 신청·문의 접수 연결</a:t>
            </a:r>
            <a:endParaRPr lang="en-US" sz="1250" dirty="0"/>
          </a:p>
        </p:txBody>
      </p:sp>
      <p:sp>
        <p:nvSpPr>
          <p:cNvPr id="52" name="Shape 50"/>
          <p:cNvSpPr/>
          <p:nvPr/>
        </p:nvSpPr>
        <p:spPr>
          <a:xfrm>
            <a:off x="566928" y="5175504"/>
            <a:ext cx="11055096" cy="420624"/>
          </a:xfrm>
          <a:prstGeom prst="rect">
            <a:avLst/>
          </a:prstGeom>
          <a:solidFill>
            <a:srgbClr val="F3F8F8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795528" y="5175504"/>
            <a:ext cx="17373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11:33 ~ 11:52</a:t>
            </a:r>
            <a:endParaRPr lang="en-US" sz="1250" dirty="0"/>
          </a:p>
        </p:txBody>
      </p:sp>
      <p:sp>
        <p:nvSpPr>
          <p:cNvPr id="54" name="Shape 52"/>
          <p:cNvSpPr/>
          <p:nvPr/>
        </p:nvSpPr>
        <p:spPr>
          <a:xfrm>
            <a:off x="2670048" y="5248656"/>
            <a:ext cx="868680" cy="274320"/>
          </a:xfrm>
          <a:prstGeom prst="roundRect">
            <a:avLst>
              <a:gd name="adj" fmla="val 50000"/>
            </a:avLst>
          </a:prstGeom>
          <a:solidFill>
            <a:srgbClr val="E170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2670048" y="5248656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실습</a:t>
            </a:r>
            <a:endParaRPr lang="en-US" sz="1000" dirty="0"/>
          </a:p>
        </p:txBody>
      </p:sp>
      <p:sp>
        <p:nvSpPr>
          <p:cNvPr id="56" name="Text 54"/>
          <p:cNvSpPr/>
          <p:nvPr/>
        </p:nvSpPr>
        <p:spPr>
          <a:xfrm>
            <a:off x="3721608" y="5175504"/>
            <a:ext cx="17373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실습 6</a:t>
            </a:r>
            <a:endParaRPr lang="en-US" sz="1350" dirty="0"/>
          </a:p>
        </p:txBody>
      </p:sp>
      <p:sp>
        <p:nvSpPr>
          <p:cNvPr id="57" name="Text 55"/>
          <p:cNvSpPr/>
          <p:nvPr/>
        </p:nvSpPr>
        <p:spPr>
          <a:xfrm>
            <a:off x="5504688" y="5175504"/>
            <a:ext cx="59436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인터넷에 올리고 감시 걸기</a:t>
            </a:r>
            <a:endParaRPr lang="en-US" sz="1250" dirty="0"/>
          </a:p>
        </p:txBody>
      </p:sp>
      <p:sp>
        <p:nvSpPr>
          <p:cNvPr id="58" name="Shape 56"/>
          <p:cNvSpPr/>
          <p:nvPr/>
        </p:nvSpPr>
        <p:spPr>
          <a:xfrm>
            <a:off x="566928" y="5637276"/>
            <a:ext cx="11055096" cy="420624"/>
          </a:xfrm>
          <a:prstGeom prst="rect">
            <a:avLst/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795528" y="5637276"/>
            <a:ext cx="17373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11:52 ~ 12:00</a:t>
            </a:r>
            <a:endParaRPr lang="en-US" sz="1250" dirty="0"/>
          </a:p>
        </p:txBody>
      </p:sp>
      <p:sp>
        <p:nvSpPr>
          <p:cNvPr id="60" name="Shape 58"/>
          <p:cNvSpPr/>
          <p:nvPr/>
        </p:nvSpPr>
        <p:spPr>
          <a:xfrm>
            <a:off x="2670048" y="5710428"/>
            <a:ext cx="868680" cy="274320"/>
          </a:xfrm>
          <a:prstGeom prst="roundRect">
            <a:avLst>
              <a:gd name="adj" fmla="val 50000"/>
            </a:avLst>
          </a:prstGeom>
          <a:solidFill>
            <a:srgbClr val="E170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2670048" y="5710428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정리</a:t>
            </a:r>
            <a:endParaRPr lang="en-US" sz="1000" dirty="0"/>
          </a:p>
        </p:txBody>
      </p:sp>
      <p:sp>
        <p:nvSpPr>
          <p:cNvPr id="62" name="Text 60"/>
          <p:cNvSpPr/>
          <p:nvPr/>
        </p:nvSpPr>
        <p:spPr>
          <a:xfrm>
            <a:off x="3721608" y="5637276"/>
            <a:ext cx="17373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2333D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마무리</a:t>
            </a:r>
            <a:endParaRPr lang="en-US" sz="1350" dirty="0"/>
          </a:p>
        </p:txBody>
      </p:sp>
      <p:sp>
        <p:nvSpPr>
          <p:cNvPr id="63" name="Text 61"/>
          <p:cNvSpPr/>
          <p:nvPr/>
        </p:nvSpPr>
        <p:spPr>
          <a:xfrm>
            <a:off x="5504688" y="5637276"/>
            <a:ext cx="59436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A6C7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공개 전 확인 절차 · 업무 적용 · 질의응답</a:t>
            </a:r>
            <a:endParaRPr lang="en-US" sz="1250" dirty="0"/>
          </a:p>
        </p:txBody>
      </p:sp>
      <p:sp>
        <p:nvSpPr>
          <p:cNvPr id="64" name="Text 62"/>
          <p:cNvSpPr/>
          <p:nvPr/>
        </p:nvSpPr>
        <p:spPr>
          <a:xfrm>
            <a:off x="566928" y="6217920"/>
            <a:ext cx="110550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CA0A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※ 실습 진행 속도에 따라 시간은 조정될 수 있으며, 지연 시 실습 6은 강사 시연으로 대체합니다.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2026 교육전문직원 전문적학습공동체 연수(바이브코딩)</dc:title>
  <dc:subject>바이브코딩을 활용한 업무역량강화 연수</dc:subject>
  <dc:creator>유중원</dc:creator>
  <cp:lastModifiedBy>유중원</cp:lastModifiedBy>
  <cp:revision>1</cp:revision>
  <dcterms:created xsi:type="dcterms:W3CDTF">2026-07-28T04:09:31Z</dcterms:created>
  <dcterms:modified xsi:type="dcterms:W3CDTF">2026-07-28T04:09:31Z</dcterms:modified>
</cp:coreProperties>
</file>